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notesMasterIdLst>
    <p:notesMasterId r:id="rId24"/>
  </p:notesMasterIdLst>
  <p:sldIdLst>
    <p:sldId id="257" r:id="rId2"/>
    <p:sldId id="285" r:id="rId3"/>
    <p:sldId id="258" r:id="rId4"/>
    <p:sldId id="259" r:id="rId5"/>
    <p:sldId id="281" r:id="rId6"/>
    <p:sldId id="293" r:id="rId7"/>
    <p:sldId id="294" r:id="rId8"/>
    <p:sldId id="295" r:id="rId9"/>
    <p:sldId id="292" r:id="rId10"/>
    <p:sldId id="297" r:id="rId11"/>
    <p:sldId id="298" r:id="rId12"/>
    <p:sldId id="321" r:id="rId13"/>
    <p:sldId id="333" r:id="rId14"/>
    <p:sldId id="327" r:id="rId15"/>
    <p:sldId id="328" r:id="rId16"/>
    <p:sldId id="329" r:id="rId17"/>
    <p:sldId id="317" r:id="rId18"/>
    <p:sldId id="320" r:id="rId19"/>
    <p:sldId id="319" r:id="rId20"/>
    <p:sldId id="330" r:id="rId21"/>
    <p:sldId id="331" r:id="rId22"/>
    <p:sldId id="332" r:id="rId2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603" autoAdjust="0"/>
    <p:restoredTop sz="94660"/>
  </p:normalViewPr>
  <p:slideViewPr>
    <p:cSldViewPr>
      <p:cViewPr varScale="1">
        <p:scale>
          <a:sx n="68" d="100"/>
          <a:sy n="68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184F6F-8672-4C59-BA3A-55D8DB9F70CA}" type="datetimeFigureOut">
              <a:rPr lang="pt-BR" smtClean="0"/>
              <a:pPr/>
              <a:t>09/04/2019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26A8D7-5367-4035-B526-9DB6E3497413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26A8D7-5367-4035-B526-9DB6E3497413}" type="slidenum">
              <a:rPr lang="pt-BR" smtClean="0"/>
              <a:pPr/>
              <a:t>10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ângulo retângul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grpSp>
        <p:nvGrpSpPr>
          <p:cNvPr id="2" name="Grupo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orma liv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Forma liv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Forma liv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Conector reto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8431D9F-523D-4D98-B248-D29021299F40}" type="datetimeFigureOut">
              <a:rPr lang="pt-BR" smtClean="0"/>
              <a:pPr/>
              <a:t>09/04/2019</a:t>
            </a:fld>
            <a:endParaRPr lang="pt-BR" dirty="0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t-BR" dirty="0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06F588C-4EBD-41E8-A54B-8592F35ADB71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431D9F-523D-4D98-B248-D29021299F40}" type="datetimeFigureOut">
              <a:rPr lang="pt-BR" smtClean="0"/>
              <a:pPr/>
              <a:t>09/04/2019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6F588C-4EBD-41E8-A54B-8592F35ADB71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431D9F-523D-4D98-B248-D29021299F40}" type="datetimeFigureOut">
              <a:rPr lang="pt-BR" smtClean="0"/>
              <a:pPr/>
              <a:t>09/04/2019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6F588C-4EBD-41E8-A54B-8592F35ADB71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431D9F-523D-4D98-B248-D29021299F40}" type="datetimeFigureOut">
              <a:rPr lang="pt-BR" smtClean="0"/>
              <a:pPr/>
              <a:t>09/04/2019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6F588C-4EBD-41E8-A54B-8592F35ADB71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431D9F-523D-4D98-B248-D29021299F40}" type="datetimeFigureOut">
              <a:rPr lang="pt-BR" smtClean="0"/>
              <a:pPr/>
              <a:t>09/04/2019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6F588C-4EBD-41E8-A54B-8592F35ADB71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7" name="Divis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Divis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431D9F-523D-4D98-B248-D29021299F40}" type="datetimeFigureOut">
              <a:rPr lang="pt-BR" smtClean="0"/>
              <a:pPr/>
              <a:t>09/04/2019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6F588C-4EBD-41E8-A54B-8592F35ADB71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431D9F-523D-4D98-B248-D29021299F40}" type="datetimeFigureOut">
              <a:rPr lang="pt-BR" smtClean="0"/>
              <a:pPr/>
              <a:t>09/04/2019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6F588C-4EBD-41E8-A54B-8592F35ADB71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431D9F-523D-4D98-B248-D29021299F40}" type="datetimeFigureOut">
              <a:rPr lang="pt-BR" smtClean="0"/>
              <a:pPr/>
              <a:t>09/04/2019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6F588C-4EBD-41E8-A54B-8592F35ADB71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431D9F-523D-4D98-B248-D29021299F40}" type="datetimeFigureOut">
              <a:rPr lang="pt-BR" smtClean="0"/>
              <a:pPr/>
              <a:t>09/04/2019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6F588C-4EBD-41E8-A54B-8592F35ADB71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8431D9F-523D-4D98-B248-D29021299F40}" type="datetimeFigureOut">
              <a:rPr lang="pt-BR" smtClean="0"/>
              <a:pPr/>
              <a:t>09/04/2019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6F588C-4EBD-41E8-A54B-8592F35ADB71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BR" dirty="0" smtClean="0"/>
              <a:t>Clique no ícone para adicionar uma imagem</a:t>
            </a:r>
            <a:endParaRPr kumimoji="0" lang="en-US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8431D9F-523D-4D98-B248-D29021299F40}" type="datetimeFigureOut">
              <a:rPr lang="pt-BR" smtClean="0"/>
              <a:pPr/>
              <a:t>09/04/2019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06F588C-4EBD-41E8-A54B-8592F35ADB71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Forma livre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Triângulo retângulo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Conector reto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ivis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Divis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a livre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Forma livre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Triângulo retângu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Conector reto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8431D9F-523D-4D98-B248-D29021299F40}" type="datetimeFigureOut">
              <a:rPr lang="pt-BR" smtClean="0"/>
              <a:pPr/>
              <a:t>09/04/2019</a:t>
            </a:fld>
            <a:endParaRPr lang="pt-BR" dirty="0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t-BR" dirty="0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06F588C-4EBD-41E8-A54B-8592F35ADB71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jusbrasil.com.br/topicos/216845719/art-1-do-decreto-9699-19" TargetMode="External"/><Relationship Id="rId3" Type="http://schemas.openxmlformats.org/officeDocument/2006/relationships/hyperlink" Target="https://www.jusbrasil.com.br/topicos/10695563/inciso-iv-do-artigo-84-da-constitui%C3%A7%C3%A3o-federal-de-1988" TargetMode="External"/><Relationship Id="rId7" Type="http://schemas.openxmlformats.org/officeDocument/2006/relationships/hyperlink" Target="https://www.jusbrasil.com.br/legislacao/671147268/medida-provisoria-870-19" TargetMode="External"/><Relationship Id="rId2" Type="http://schemas.openxmlformats.org/officeDocument/2006/relationships/hyperlink" Target="https://www.jusbrasil.com.br/topicos/10628446/artigo-84-da-constitui%C3%A7%C3%A3o-federal-de-198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jusbrasil.com.br/legislacao/613144530/lei-13707-18" TargetMode="External"/><Relationship Id="rId11" Type="http://schemas.openxmlformats.org/officeDocument/2006/relationships/image" Target="../media/image7.jpeg"/><Relationship Id="rId5" Type="http://schemas.openxmlformats.org/officeDocument/2006/relationships/hyperlink" Target="https://www.jusbrasil.com.br/topicos/200402140/artigo-54-da-lei-n-13707-de-14-de-agosto-de-2018" TargetMode="External"/><Relationship Id="rId10" Type="http://schemas.openxmlformats.org/officeDocument/2006/relationships/hyperlink" Target="https://www.jusbrasil.com.br/topicos/216845709/art-2-do-decreto-9699-19" TargetMode="External"/><Relationship Id="rId4" Type="http://schemas.openxmlformats.org/officeDocument/2006/relationships/hyperlink" Target="https://www.jusbrasil.com.br/legislacao/188546065/constitui%C3%A7%C3%A3o-federal-constitui%C3%A7%C3%A3o-da-republica-federativa-do-brasil-1988" TargetMode="External"/><Relationship Id="rId9" Type="http://schemas.openxmlformats.org/officeDocument/2006/relationships/hyperlink" Target="https://www.jusbrasil.com.br/legislacao/671139840/lei-13808-19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pessoas.hsw.uol.com.br/framed.htm?parent=previdencia-social-brasil.htm&amp;url=http://www.mte.gov.br/" TargetMode="External"/><Relationship Id="rId2" Type="http://schemas.openxmlformats.org/officeDocument/2006/relationships/hyperlink" Target="http://pessoas.hsw.uol.com.br/framed.htm?parent=previdencia-social-brasil.htm&amp;url=http://www.mpas.gov.br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usbrasil.com.br/legislacao/155571402/constitui%C3%A7%C3%A3o-federal-constitui%C3%A7%C3%A3o-da-republica-federativa-do-brasil-1988" TargetMode="External"/><Relationship Id="rId2" Type="http://schemas.openxmlformats.org/officeDocument/2006/relationships/hyperlink" Target="http://www.jusbrasil.com.br/topicos/10655147/artigo-194-da-constitui%C3%A7%C3%A3o-federal-de-1988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jusbrasil.com.br/topicos/654265/artigo-195-da-constitui%C3%A7%C3%A3o-federal-de-1988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2648" y="1600200"/>
            <a:ext cx="8153400" cy="475775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sz="2800" dirty="0" smtClean="0"/>
              <a:t>	</a:t>
            </a:r>
            <a:r>
              <a:rPr lang="pt-BR" sz="2400" dirty="0" smtClean="0"/>
              <a:t>David Lobão – </a:t>
            </a:r>
            <a:r>
              <a:rPr lang="pt-BR" sz="2000" dirty="0" smtClean="0"/>
              <a:t>(Coordenador Nacional do SINASEFE)</a:t>
            </a:r>
          </a:p>
          <a:p>
            <a:pPr algn="just">
              <a:buNone/>
            </a:pPr>
            <a:r>
              <a:rPr lang="pt-BR" sz="2800" dirty="0" smtClean="0"/>
              <a:t>	</a:t>
            </a:r>
          </a:p>
          <a:p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sz="2400" dirty="0" smtClean="0"/>
              <a:t>A REFORMA DA PREVIDÊNCIA DO GOVERNO</a:t>
            </a:r>
            <a:br>
              <a:rPr lang="pt-BR" sz="2400" dirty="0" smtClean="0"/>
            </a:br>
            <a:r>
              <a:rPr lang="pt-BR" sz="2400" dirty="0" smtClean="0"/>
              <a:t>BOLSONARO </a:t>
            </a:r>
            <a:endParaRPr lang="pt-BR" sz="2400" dirty="0"/>
          </a:p>
        </p:txBody>
      </p:sp>
      <p:pic>
        <p:nvPicPr>
          <p:cNvPr id="5" name="Imagem 4" descr="A imagem pode conter: texto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214554"/>
            <a:ext cx="8143932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m 5" descr="A imagem pode conter: texto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872" y="2214554"/>
            <a:ext cx="8143932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5" descr="http://www.revistaforum.com.br/mariafro/wp-content/uploads/2016/06/capital1.png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1039857" y="1481138"/>
            <a:ext cx="7064286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sz="2400" dirty="0" smtClean="0"/>
              <a:t>A REFORMA DA PREVIDÊNCIA DO GOVERNO</a:t>
            </a:r>
            <a:br>
              <a:rPr lang="pt-BR" sz="2400" dirty="0" smtClean="0"/>
            </a:br>
            <a:r>
              <a:rPr lang="pt-BR" sz="2400" dirty="0" smtClean="0"/>
              <a:t>BOLSONARO 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612648" y="1600200"/>
            <a:ext cx="5245236" cy="525780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pt-BR" sz="4400" dirty="0" smtClean="0"/>
              <a:t>Decreto Lei 9.699 de 08 de fevereiro de 2019</a:t>
            </a:r>
          </a:p>
          <a:p>
            <a:pPr>
              <a:buNone/>
            </a:pPr>
            <a:endParaRPr lang="pt-BR" sz="2800" dirty="0" smtClean="0"/>
          </a:p>
          <a:p>
            <a:pPr algn="just">
              <a:buNone/>
            </a:pPr>
            <a:r>
              <a:rPr lang="pt-BR" sz="2800" dirty="0" smtClean="0"/>
              <a:t>O PRESIDENTE DA REPÚBLICA, no uso da atribuição que lhe confere o art. </a:t>
            </a:r>
            <a:r>
              <a:rPr lang="pt-BR" sz="2800" dirty="0" smtClean="0">
                <a:hlinkClick r:id="rId2" tooltip="Artigo 84 da Constituição Federal de 1988"/>
              </a:rPr>
              <a:t>84</a:t>
            </a:r>
            <a:r>
              <a:rPr lang="pt-BR" sz="2800" dirty="0" smtClean="0"/>
              <a:t>, caput, inciso </a:t>
            </a:r>
            <a:r>
              <a:rPr lang="pt-BR" sz="2800" dirty="0" smtClean="0">
                <a:hlinkClick r:id="rId3" tooltip="Inciso IV do Artigo 84 da Constituição Federal de 1988"/>
              </a:rPr>
              <a:t>IV</a:t>
            </a:r>
            <a:r>
              <a:rPr lang="pt-BR" sz="2800" dirty="0" smtClean="0"/>
              <a:t>, da </a:t>
            </a:r>
            <a:r>
              <a:rPr lang="pt-BR" sz="2800" dirty="0" smtClean="0">
                <a:hlinkClick r:id="rId4" tooltip="CONSTITUIÇÃO DA REPÚBLICA FEDERATIVA DO BRASIL DE 1988"/>
              </a:rPr>
              <a:t>Constituição</a:t>
            </a:r>
            <a:r>
              <a:rPr lang="pt-BR" sz="2800" dirty="0" smtClean="0"/>
              <a:t>, tendo em vista a autorização contida no art. </a:t>
            </a:r>
            <a:r>
              <a:rPr lang="pt-BR" sz="2800" dirty="0" smtClean="0">
                <a:hlinkClick r:id="rId5" tooltip="Artigo 54 da Lei nº 13.707 de 14 de Agosto de 2018"/>
              </a:rPr>
              <a:t>54</a:t>
            </a:r>
            <a:r>
              <a:rPr lang="pt-BR" sz="2800" dirty="0" smtClean="0"/>
              <a:t> da Lei nº </a:t>
            </a:r>
            <a:r>
              <a:rPr lang="pt-BR" sz="2800" dirty="0" smtClean="0">
                <a:hlinkClick r:id="rId6" tooltip="LEI Nº 13.707, DE 14 DE AGOSTO DE 2018."/>
              </a:rPr>
              <a:t>13.707</a:t>
            </a:r>
            <a:r>
              <a:rPr lang="pt-BR" sz="2800" dirty="0" smtClean="0"/>
              <a:t>, de 14 de agosto de 2018, e o disposto na Medida Provisória nº </a:t>
            </a:r>
            <a:r>
              <a:rPr lang="pt-BR" sz="2800" dirty="0" smtClean="0">
                <a:hlinkClick r:id="rId7" tooltip="MEDIDA PROVISÓRIA Nº 870, DE 1º DE JANEIRO DE 2019"/>
              </a:rPr>
              <a:t>870</a:t>
            </a:r>
            <a:r>
              <a:rPr lang="pt-BR" sz="2800" dirty="0" smtClean="0"/>
              <a:t>, de 1º de janeiro de 2019, DECRETA:</a:t>
            </a:r>
          </a:p>
          <a:p>
            <a:pPr algn="just">
              <a:buNone/>
            </a:pPr>
            <a:r>
              <a:rPr lang="pt-BR" sz="2800" b="1" dirty="0" smtClean="0">
                <a:hlinkClick r:id="rId8" tooltip="Art. 1 do Decreto 9699/19"/>
              </a:rPr>
              <a:t>Art. 1º</a:t>
            </a:r>
            <a:r>
              <a:rPr lang="pt-BR" sz="2800" dirty="0" smtClean="0"/>
              <a:t> Ficam transferidas, para diversos órgãos do Poder Executivo federal, para encargos financeiros da União e para transferências a Estados, Distrito Federal e Municípios, dotações orçamentárias constantes dos Orçamentos Fiscal e da Seguridade Social da União (Lei nº </a:t>
            </a:r>
            <a:r>
              <a:rPr lang="pt-BR" sz="2800" dirty="0" smtClean="0">
                <a:hlinkClick r:id="rId9" tooltip="LEI Nº 13.808, DE 15 DE JANEIRO DE 2019."/>
              </a:rPr>
              <a:t>13.808</a:t>
            </a:r>
            <a:r>
              <a:rPr lang="pt-BR" sz="2800" dirty="0" smtClean="0"/>
              <a:t>, de 15 de janeiro de 2019), no valor de R$ 606.056.926.691,00 (seiscentos e seis bilhões, </a:t>
            </a:r>
            <a:r>
              <a:rPr lang="pt-BR" sz="2800" dirty="0" err="1" smtClean="0"/>
              <a:t>cinquenta</a:t>
            </a:r>
            <a:r>
              <a:rPr lang="pt-BR" sz="2800" dirty="0" smtClean="0"/>
              <a:t> e seis milhões, novecentos e vinte e seis mil, seiscentos e noventa e um reais), conforme indicado nos Anexos I e II. </a:t>
            </a:r>
            <a:r>
              <a:rPr lang="pt-BR" sz="2800" dirty="0" smtClean="0">
                <a:hlinkClick r:id="rId8"/>
              </a:rPr>
              <a:t>Ver tópico</a:t>
            </a:r>
            <a:endParaRPr lang="pt-BR" sz="2800" dirty="0" smtClean="0"/>
          </a:p>
          <a:p>
            <a:pPr algn="just">
              <a:buNone/>
            </a:pPr>
            <a:r>
              <a:rPr lang="pt-BR" sz="2800" b="1" dirty="0" smtClean="0">
                <a:hlinkClick r:id="rId10" tooltip="Art. 2 do Decreto 9699/19"/>
              </a:rPr>
              <a:t>Art. 2º</a:t>
            </a:r>
            <a:r>
              <a:rPr lang="pt-BR" sz="2800" dirty="0" smtClean="0"/>
              <a:t> Este Decreto entra em vigor na data de sua publicação. </a:t>
            </a:r>
            <a:r>
              <a:rPr lang="pt-BR" sz="2800" dirty="0" smtClean="0">
                <a:hlinkClick r:id="rId10"/>
              </a:rPr>
              <a:t>Ver tópico</a:t>
            </a:r>
            <a:endParaRPr lang="pt-BR" sz="2800" dirty="0" smtClean="0"/>
          </a:p>
          <a:p>
            <a:pPr algn="just">
              <a:buNone/>
            </a:pPr>
            <a:r>
              <a:rPr lang="pt-BR" sz="2800" dirty="0" smtClean="0"/>
              <a:t>Brasília, 8 de fevereiro de 2019; 198º da Independência e 131º da República.</a:t>
            </a:r>
          </a:p>
          <a:p>
            <a:pPr algn="just">
              <a:buNone/>
            </a:pPr>
            <a:r>
              <a:rPr lang="pt-BR" sz="2800" dirty="0" smtClean="0"/>
              <a:t>JAIR MESSIAS BOLSONARO</a:t>
            </a:r>
          </a:p>
          <a:p>
            <a:pPr algn="just">
              <a:buNone/>
            </a:pPr>
            <a:endParaRPr lang="pt-BR" sz="2800" dirty="0" smtClean="0"/>
          </a:p>
          <a:p>
            <a:pPr algn="just">
              <a:buNone/>
            </a:pPr>
            <a:endParaRPr lang="pt-BR" sz="2800" dirty="0" smtClean="0"/>
          </a:p>
          <a:p>
            <a:pPr algn="just">
              <a:buNone/>
            </a:pPr>
            <a:r>
              <a:rPr lang="pt-BR" sz="2800" dirty="0" smtClean="0"/>
              <a:t>	</a:t>
            </a:r>
            <a:endParaRPr lang="pt-BR" sz="2800" dirty="0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sz="2400" dirty="0" smtClean="0"/>
              <a:t>A REFORMA DA PREVIDÊNCIA DO GOVERNO</a:t>
            </a:r>
            <a:br>
              <a:rPr lang="pt-BR" sz="2400" dirty="0" smtClean="0"/>
            </a:br>
            <a:r>
              <a:rPr lang="pt-BR" sz="2400" dirty="0" smtClean="0"/>
              <a:t>BOLSONARO </a:t>
            </a:r>
            <a:endParaRPr lang="pt-BR" sz="2400" dirty="0"/>
          </a:p>
        </p:txBody>
      </p:sp>
      <p:pic>
        <p:nvPicPr>
          <p:cNvPr id="6" name="Imagem 5" descr="Resultado de imagem para charges da previdencia"/>
          <p:cNvPicPr/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000760" y="2428868"/>
            <a:ext cx="2976565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612648" y="1600200"/>
            <a:ext cx="8153400" cy="482919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BR" sz="2800" dirty="0" smtClean="0"/>
              <a:t>Fim da Previdência:</a:t>
            </a:r>
          </a:p>
          <a:p>
            <a:pPr algn="just">
              <a:buNone/>
            </a:pPr>
            <a:endParaRPr lang="pt-BR" sz="2800" dirty="0" smtClean="0"/>
          </a:p>
          <a:p>
            <a:pPr algn="just">
              <a:buNone/>
            </a:pPr>
            <a:r>
              <a:rPr lang="pt-BR" sz="2800" dirty="0" smtClean="0"/>
              <a:t>	Para os(as) novos(as) trabalhadores(as) acaba a SEGURIDADE SOCIAL e começa a capitalização. </a:t>
            </a:r>
          </a:p>
          <a:p>
            <a:pPr algn="just">
              <a:buNone/>
            </a:pPr>
            <a:r>
              <a:rPr lang="pt-BR" sz="2800" dirty="0" smtClean="0"/>
              <a:t>	Este modelo é aplicado no Chile, Argentina e México</a:t>
            </a:r>
          </a:p>
          <a:p>
            <a:pPr algn="just">
              <a:buNone/>
            </a:pPr>
            <a:r>
              <a:rPr lang="pt-BR" sz="2800" dirty="0" smtClean="0"/>
              <a:t>	Chile: Um trabalhador que se aposentadoria com R$ 2635,00 recebem: R$ 870 (homem) e R$ 660 (mulher)</a:t>
            </a:r>
          </a:p>
          <a:p>
            <a:pPr algn="just">
              <a:buNone/>
            </a:pPr>
            <a:r>
              <a:rPr lang="pt-BR" sz="2800" dirty="0" smtClean="0"/>
              <a:t>	México: 77% da população idosa não conseguiu se aposentar. (44% da população vive abaixo da linha da miséria)</a:t>
            </a:r>
            <a:endParaRPr lang="pt-BR" sz="2800" dirty="0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sz="2400" dirty="0" smtClean="0"/>
              <a:t>A REFORMA DA PREVIDÊNCIA DO GOVERNO</a:t>
            </a:r>
            <a:br>
              <a:rPr lang="pt-BR" sz="2400" dirty="0" smtClean="0"/>
            </a:br>
            <a:r>
              <a:rPr lang="pt-BR" sz="2400" dirty="0" smtClean="0"/>
              <a:t>BOLSONARO 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3" name="Imagem 1022"/>
          <p:cNvPicPr/>
          <p:nvPr/>
        </p:nvPicPr>
        <p:blipFill>
          <a:blip r:embed="rId2"/>
          <a:stretch/>
        </p:blipFill>
        <p:spPr>
          <a:xfrm>
            <a:off x="64984" y="326585"/>
            <a:ext cx="8931175" cy="6320409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sz="2400" dirty="0" smtClean="0"/>
              <a:t>A REFORMA DA PREVIDÊNCIA DO GOVERNO</a:t>
            </a:r>
            <a:br>
              <a:rPr lang="pt-BR" sz="2400" dirty="0" smtClean="0"/>
            </a:br>
            <a:r>
              <a:rPr lang="pt-BR" sz="2400" dirty="0" smtClean="0"/>
              <a:t>BOLSONARO </a:t>
            </a:r>
            <a:endParaRPr lang="pt-BR" sz="2400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BR" dirty="0" smtClean="0"/>
              <a:t> </a:t>
            </a:r>
          </a:p>
          <a:p>
            <a:endParaRPr lang="pt-BR" dirty="0"/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500034" y="1785926"/>
          <a:ext cx="8286808" cy="45005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8737"/>
                <a:gridCol w="3426303"/>
                <a:gridCol w="2571768"/>
              </a:tblGrid>
              <a:tr h="6376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latin typeface="Calibri"/>
                          <a:ea typeface="Calibri"/>
                          <a:cs typeface="Times New Roman"/>
                        </a:rPr>
                        <a:t>COMO É HOJE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latin typeface="Calibri"/>
                          <a:ea typeface="Calibri"/>
                          <a:cs typeface="Times New Roman"/>
                        </a:rPr>
                        <a:t>PEC </a:t>
                      </a:r>
                      <a:r>
                        <a:rPr lang="pt-BR" sz="1800" smtClean="0">
                          <a:latin typeface="Calibri"/>
                          <a:ea typeface="Calibri"/>
                          <a:cs typeface="Times New Roman"/>
                        </a:rPr>
                        <a:t>06/2019</a:t>
                      </a:r>
                      <a:endParaRPr lang="pt-B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3576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Calibri"/>
                          <a:ea typeface="Calibri"/>
                          <a:cs typeface="Times New Roman"/>
                        </a:rPr>
                        <a:t>IDADE DE APOSENTADORIA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latin typeface="Calibri"/>
                          <a:ea typeface="Calibri"/>
                          <a:cs typeface="Times New Roman"/>
                        </a:rPr>
                        <a:t>A SOMA DA IDADE E TEMPO DE </a:t>
                      </a:r>
                      <a:r>
                        <a:rPr lang="pt-BR" sz="1600" dirty="0" smtClean="0">
                          <a:latin typeface="Calibri"/>
                          <a:ea typeface="Calibri"/>
                          <a:cs typeface="Times New Roman"/>
                        </a:rPr>
                        <a:t>CONTRIBUIÇÃO </a:t>
                      </a:r>
                      <a:r>
                        <a:rPr lang="pt-BR" sz="1600" dirty="0">
                          <a:latin typeface="Calibri"/>
                          <a:ea typeface="Calibri"/>
                          <a:cs typeface="Times New Roman"/>
                        </a:rPr>
                        <a:t>85 </a:t>
                      </a:r>
                      <a:r>
                        <a:rPr lang="pt-BR" sz="1600" dirty="0" smtClean="0">
                          <a:latin typeface="Calibri"/>
                          <a:ea typeface="Calibri"/>
                          <a:cs typeface="Times New Roman"/>
                        </a:rPr>
                        <a:t>PARA</a:t>
                      </a:r>
                      <a:r>
                        <a:rPr lang="pt-BR" sz="1600" baseline="0" dirty="0" smtClean="0">
                          <a:latin typeface="Calibri"/>
                          <a:ea typeface="Calibri"/>
                          <a:cs typeface="Times New Roman"/>
                        </a:rPr>
                        <a:t> M</a:t>
                      </a:r>
                      <a:r>
                        <a:rPr lang="pt-BR" sz="160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pt-BR" sz="1600" dirty="0">
                          <a:latin typeface="Calibri"/>
                          <a:ea typeface="Calibri"/>
                          <a:cs typeface="Times New Roman"/>
                        </a:rPr>
                        <a:t>E 95 </a:t>
                      </a:r>
                      <a:r>
                        <a:rPr lang="pt-BR" sz="1600" dirty="0" smtClean="0">
                          <a:latin typeface="Calibri"/>
                          <a:ea typeface="Calibri"/>
                          <a:cs typeface="Times New Roman"/>
                        </a:rPr>
                        <a:t>H </a:t>
                      </a:r>
                      <a:r>
                        <a:rPr lang="pt-BR" sz="1600" dirty="0">
                          <a:latin typeface="Calibri"/>
                          <a:ea typeface="Calibri"/>
                          <a:cs typeface="Times New Roman"/>
                        </a:rPr>
                        <a:t>EXISTEM APOSENTADORIAS ESPECIAIS</a:t>
                      </a:r>
                      <a:r>
                        <a:rPr lang="pt-BR" sz="1600" dirty="0" smtClean="0"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  <a:endParaRPr lang="pt-B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latin typeface="Calibri"/>
                          <a:ea typeface="Calibri"/>
                          <a:cs typeface="Times New Roman"/>
                        </a:rPr>
                        <a:t>65 ANOS H e 62 M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latin typeface="Calibri"/>
                          <a:ea typeface="Calibri"/>
                          <a:cs typeface="Times New Roman"/>
                        </a:rPr>
                        <a:t>61 H e 56 M Servidores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latin typeface="Calibri"/>
                          <a:ea typeface="Calibri"/>
                          <a:cs typeface="Times New Roman"/>
                        </a:rPr>
                        <a:t>60 anos DOCENTES</a:t>
                      </a:r>
                      <a:r>
                        <a:rPr lang="pt-BR" sz="1800" baseline="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pt-BR" sz="1800" baseline="0" dirty="0" err="1" smtClean="0">
                          <a:latin typeface="Calibri"/>
                          <a:ea typeface="Calibri"/>
                          <a:cs typeface="Times New Roman"/>
                        </a:rPr>
                        <a:t>E.B.</a:t>
                      </a:r>
                      <a:endParaRPr lang="pt-B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729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Calibri"/>
                          <a:ea typeface="Calibri"/>
                          <a:cs typeface="Times New Roman"/>
                        </a:rPr>
                        <a:t>TEMPO MÍNIMO DE CONTRIBUIÇÃO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Calibri"/>
                          <a:ea typeface="Calibri"/>
                          <a:cs typeface="Times New Roman"/>
                        </a:rPr>
                        <a:t>15 ANOS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latin typeface="Calibri"/>
                          <a:ea typeface="Calibri"/>
                          <a:cs typeface="Times New Roman"/>
                        </a:rPr>
                        <a:t>20 ANOS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latin typeface="Calibri"/>
                          <a:ea typeface="Calibri"/>
                          <a:cs typeface="Times New Roman"/>
                        </a:rPr>
                        <a:t>25 servidores</a:t>
                      </a:r>
                      <a:r>
                        <a:rPr lang="pt-BR" sz="1800" b="1" baseline="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pt-BR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323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Calibri"/>
                          <a:ea typeface="Calibri"/>
                          <a:cs typeface="Times New Roman"/>
                        </a:rPr>
                        <a:t>TRABALHADOR RURAL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latin typeface="Calibri"/>
                          <a:ea typeface="Calibri"/>
                          <a:cs typeface="Times New Roman"/>
                        </a:rPr>
                        <a:t>60 </a:t>
                      </a:r>
                      <a:r>
                        <a:rPr lang="pt-BR" sz="1800" b="1" dirty="0">
                          <a:latin typeface="Calibri"/>
                          <a:ea typeface="Calibri"/>
                          <a:cs typeface="Times New Roman"/>
                        </a:rPr>
                        <a:t>E </a:t>
                      </a:r>
                      <a:r>
                        <a:rPr lang="pt-BR" sz="1800" b="1" dirty="0" smtClean="0">
                          <a:latin typeface="Calibri"/>
                          <a:ea typeface="Calibri"/>
                          <a:cs typeface="Times New Roman"/>
                        </a:rPr>
                        <a:t>55 </a:t>
                      </a:r>
                      <a:r>
                        <a:rPr lang="pt-BR" sz="1800" b="1" dirty="0">
                          <a:latin typeface="Calibri"/>
                          <a:ea typeface="Calibri"/>
                          <a:cs typeface="Times New Roman"/>
                        </a:rPr>
                        <a:t>ANOS H e M</a:t>
                      </a:r>
                      <a:endParaRPr lang="pt-BR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latin typeface="Calibri"/>
                          <a:ea typeface="Calibri"/>
                          <a:cs typeface="Times New Roman"/>
                        </a:rPr>
                        <a:t>COMPROVA 15 ANOS DE TRABALHO NO CAMPO. </a:t>
                      </a:r>
                      <a:endParaRPr lang="pt-B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latin typeface="Calibri"/>
                          <a:ea typeface="Calibri"/>
                          <a:cs typeface="Times New Roman"/>
                        </a:rPr>
                        <a:t>60</a:t>
                      </a:r>
                      <a:r>
                        <a:rPr lang="pt-BR" sz="1800" b="1" baseline="0" dirty="0" smtClean="0">
                          <a:latin typeface="Calibri"/>
                          <a:ea typeface="Calibri"/>
                          <a:cs typeface="Times New Roman"/>
                        </a:rPr>
                        <a:t> E 55 ANOS H e M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baseline="0" dirty="0" smtClean="0">
                          <a:latin typeface="Calibri"/>
                          <a:ea typeface="Calibri"/>
                          <a:cs typeface="Times New Roman"/>
                        </a:rPr>
                        <a:t>20 anos de Contribuição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baseline="0" dirty="0" smtClean="0">
                          <a:latin typeface="Calibri"/>
                          <a:ea typeface="Calibri"/>
                          <a:cs typeface="Times New Roman"/>
                        </a:rPr>
                        <a:t>Aumenta idade progressiva até 60 anos</a:t>
                      </a:r>
                      <a:r>
                        <a:rPr lang="pt-BR" sz="1800" b="1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pt-B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BR" dirty="0" smtClean="0"/>
              <a:t>Regras de Transição Por Pontos</a:t>
            </a:r>
          </a:p>
          <a:p>
            <a:pPr>
              <a:buNone/>
            </a:pPr>
            <a:r>
              <a:rPr lang="pt-BR" dirty="0" smtClean="0"/>
              <a:t>	Começa com 86 mulheres, 96 homens (limite 105) </a:t>
            </a:r>
          </a:p>
          <a:p>
            <a:pPr>
              <a:buNone/>
            </a:pPr>
            <a:r>
              <a:rPr lang="pt-BR" dirty="0" smtClean="0"/>
              <a:t>	Docente: 81 mulheres, 91 homens (limite 100)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sz="2400" dirty="0" smtClean="0"/>
              <a:t>A REFORMA DA PREVIDÊNCIA DO GOVERNO</a:t>
            </a:r>
            <a:br>
              <a:rPr lang="pt-BR" sz="2400" dirty="0" smtClean="0"/>
            </a:br>
            <a:r>
              <a:rPr lang="pt-BR" sz="2400" dirty="0" smtClean="0"/>
              <a:t>BOLSONARO </a:t>
            </a:r>
            <a:endParaRPr lang="pt-BR" sz="2400" dirty="0"/>
          </a:p>
        </p:txBody>
      </p:sp>
      <p:pic>
        <p:nvPicPr>
          <p:cNvPr id="5" name="Imagem 4" descr="Resultado de imagem para charge de bolsonaro e a previdencia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3643314"/>
            <a:ext cx="6572296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sz="2400" dirty="0" smtClean="0"/>
              <a:t>A REFORMA DA PREVIDÊNCIA DO GOVERNO</a:t>
            </a:r>
            <a:br>
              <a:rPr lang="pt-BR" sz="2400" dirty="0" smtClean="0"/>
            </a:br>
            <a:r>
              <a:rPr lang="pt-BR" sz="2400" dirty="0" smtClean="0"/>
              <a:t>BOLSONARO </a:t>
            </a:r>
            <a:endParaRPr lang="pt-BR" sz="2400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BR" dirty="0" smtClean="0"/>
              <a:t> </a:t>
            </a:r>
          </a:p>
          <a:p>
            <a:endParaRPr lang="pt-BR" dirty="0"/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500034" y="1785924"/>
          <a:ext cx="7715304" cy="43113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7652"/>
                <a:gridCol w="3857652"/>
              </a:tblGrid>
              <a:tr h="7143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3200" dirty="0" smtClean="0">
                          <a:latin typeface="Calibri"/>
                          <a:ea typeface="Calibri"/>
                          <a:cs typeface="Times New Roman"/>
                        </a:rPr>
                        <a:t>Contratados até 2003</a:t>
                      </a:r>
                      <a:endParaRPr lang="pt-BR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dirty="0" smtClean="0">
                          <a:latin typeface="Calibri"/>
                          <a:ea typeface="Calibri"/>
                          <a:cs typeface="Times New Roman"/>
                        </a:rPr>
                        <a:t>Contratados a</a:t>
                      </a:r>
                      <a:r>
                        <a:rPr lang="pt-BR" sz="2400" baseline="0" dirty="0" smtClean="0">
                          <a:latin typeface="Calibri"/>
                          <a:ea typeface="Calibri"/>
                          <a:cs typeface="Times New Roman"/>
                        </a:rPr>
                        <a:t> partir de</a:t>
                      </a:r>
                      <a:r>
                        <a:rPr lang="pt-BR" sz="2400" dirty="0" smtClean="0">
                          <a:latin typeface="Calibri"/>
                          <a:ea typeface="Calibri"/>
                          <a:cs typeface="Times New Roman"/>
                        </a:rPr>
                        <a:t> 2004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270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latin typeface="Calibri"/>
                          <a:ea typeface="Calibri"/>
                          <a:cs typeface="Times New Roman"/>
                        </a:rPr>
                        <a:t>PARIDADE E INTEGRALIDADE</a:t>
                      </a:r>
                      <a:r>
                        <a:rPr lang="pt-BR" sz="1800" baseline="0" dirty="0" smtClean="0">
                          <a:latin typeface="Calibri"/>
                          <a:ea typeface="Calibri"/>
                          <a:cs typeface="Times New Roman"/>
                        </a:rPr>
                        <a:t> ao cumprir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aseline="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pt-BR" sz="1800" baseline="0" dirty="0" smtClean="0">
                          <a:latin typeface="Calibri"/>
                          <a:ea typeface="Calibri"/>
                          <a:cs typeface="Times New Roman"/>
                        </a:rPr>
                        <a:t> IDADE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pt-BR" sz="1800" baseline="0" dirty="0" smtClean="0">
                          <a:latin typeface="Calibri"/>
                          <a:ea typeface="Calibri"/>
                          <a:cs typeface="Times New Roman"/>
                        </a:rPr>
                        <a:t>TEMPO DE CONTRIBUIÇÃO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pt-BR" sz="1800" baseline="0" dirty="0" smtClean="0">
                          <a:latin typeface="Calibri"/>
                          <a:ea typeface="Calibri"/>
                          <a:cs typeface="Times New Roman"/>
                        </a:rPr>
                        <a:t>20 DE SERV. PÚBLICO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pt-BR" sz="1800" baseline="0" dirty="0" smtClean="0">
                          <a:latin typeface="Calibri"/>
                          <a:ea typeface="Calibri"/>
                          <a:cs typeface="Times New Roman"/>
                        </a:rPr>
                        <a:t>5 ANOS NO CARGO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pt-BR" sz="1800" baseline="0" dirty="0" smtClean="0">
                          <a:latin typeface="Calibri"/>
                          <a:ea typeface="Calibri"/>
                          <a:cs typeface="Times New Roman"/>
                        </a:rPr>
                        <a:t>REAJUSTE IGUAL AOS ATIVOS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endParaRPr lang="pt-BR" sz="1800" baseline="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r>
                        <a:rPr lang="pt-BR" sz="1800" baseline="0" dirty="0" smtClean="0">
                          <a:latin typeface="Calibri"/>
                          <a:ea typeface="Calibri"/>
                          <a:cs typeface="Times New Roman"/>
                        </a:rPr>
                        <a:t>Obs. Quem entrou até 26/12/1998 pode usar a EC 47/2005.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aseline="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pt-B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r>
                        <a:rPr lang="pt-BR" sz="1800" baseline="0" dirty="0" smtClean="0">
                          <a:latin typeface="Calibri"/>
                          <a:ea typeface="Calibri"/>
                          <a:cs typeface="Times New Roman"/>
                        </a:rPr>
                        <a:t>Não tem Integralidade, se aposenta ao cumprir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pt-BR" sz="1800" baseline="0" dirty="0" smtClean="0">
                          <a:latin typeface="Calibri"/>
                          <a:ea typeface="Calibri"/>
                          <a:cs typeface="Times New Roman"/>
                        </a:rPr>
                        <a:t> IDADE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pt-BR" sz="1800" baseline="0" dirty="0" smtClean="0">
                          <a:latin typeface="Calibri"/>
                          <a:ea typeface="Calibri"/>
                          <a:cs typeface="Times New Roman"/>
                        </a:rPr>
                        <a:t>TEMPO DE CONTRIBUIÇÃO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pt-BR" sz="1800" baseline="0" dirty="0" smtClean="0">
                          <a:latin typeface="Calibri"/>
                          <a:ea typeface="Calibri"/>
                          <a:cs typeface="Times New Roman"/>
                        </a:rPr>
                        <a:t>10 DE SERV. PÚBLICO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pt-BR" sz="1800" baseline="0" dirty="0" smtClean="0">
                          <a:latin typeface="Calibri"/>
                          <a:ea typeface="Calibri"/>
                          <a:cs typeface="Times New Roman"/>
                        </a:rPr>
                        <a:t>5 ANOS NO CARGO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pt-BR" sz="1800" baseline="0" dirty="0" smtClean="0">
                          <a:latin typeface="Calibri"/>
                          <a:ea typeface="Calibri"/>
                          <a:cs typeface="Times New Roman"/>
                        </a:rPr>
                        <a:t>REAJUSTE PELO INSS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endParaRPr lang="pt-BR" sz="1800" baseline="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r>
                        <a:rPr lang="pt-BR" sz="1800" baseline="0" dirty="0" smtClean="0">
                          <a:latin typeface="Calibri"/>
                          <a:ea typeface="Calibri"/>
                          <a:cs typeface="Times New Roman"/>
                        </a:rPr>
                        <a:t>Obs. O método de cálculo será decidido por lei ordinária.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589566"/>
            <a:ext cx="4605342" cy="5268433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pt-BR" dirty="0" smtClean="0"/>
              <a:t>	</a:t>
            </a:r>
            <a:r>
              <a:rPr lang="pt-BR" sz="3200" dirty="0" smtClean="0"/>
              <a:t>DIREITO DOS (AS) PROFESSORES (AS) RETIRADOS</a:t>
            </a:r>
          </a:p>
          <a:p>
            <a:pPr algn="just">
              <a:buNone/>
            </a:pPr>
            <a:r>
              <a:rPr lang="pt-BR" dirty="0" smtClean="0"/>
              <a:t>	</a:t>
            </a:r>
            <a:r>
              <a:rPr lang="pt-BR" sz="3700" dirty="0" smtClean="0"/>
              <a:t>Professores(as) de Educação Infantil, Ensino Fundamental e Médio têm direito à chamada </a:t>
            </a:r>
            <a:r>
              <a:rPr lang="pt-BR" sz="3700" b="1" dirty="0" smtClean="0"/>
              <a:t>aposentadoria especial</a:t>
            </a:r>
            <a:r>
              <a:rPr lang="pt-BR" sz="3700" dirty="0" smtClean="0"/>
              <a:t>. Essa separação decorre do fato de tais profissionais estarem expostos a trabalhos mais desgastantes. Os (as) docentes, a idade mínima é de 55 anos para homens e de 50 para mulheres. Já o tempo de contribuição mínimo para homens e mulheres é de 30 e 25 anos, respectivamente. </a:t>
            </a:r>
          </a:p>
          <a:p>
            <a:pPr>
              <a:buNone/>
            </a:pPr>
            <a:endParaRPr lang="pt-BR" dirty="0"/>
          </a:p>
        </p:txBody>
      </p:sp>
      <p:sp>
        <p:nvSpPr>
          <p:cNvPr id="9" name="Espaço Reservado para Conteúdo 8"/>
          <p:cNvSpPr>
            <a:spLocks noGrp="1"/>
          </p:cNvSpPr>
          <p:nvPr>
            <p:ph sz="half" idx="2"/>
          </p:nvPr>
        </p:nvSpPr>
        <p:spPr>
          <a:xfrm>
            <a:off x="5357817" y="1589567"/>
            <a:ext cx="3373283" cy="4572000"/>
          </a:xfrm>
        </p:spPr>
        <p:txBody>
          <a:bodyPr>
            <a:normAutofit fontScale="62500" lnSpcReduction="20000"/>
          </a:bodyPr>
          <a:lstStyle/>
          <a:p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t"/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sz="2800" dirty="0" smtClean="0"/>
              <a:t>A REFORMA DA PREVIDÊNCIA DO GOVERNO</a:t>
            </a:r>
            <a:br>
              <a:rPr lang="pt-BR" sz="2800" dirty="0" smtClean="0"/>
            </a:br>
            <a:r>
              <a:rPr lang="pt-BR" sz="2800" dirty="0" smtClean="0"/>
              <a:t>BOLSONARO </a:t>
            </a:r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b="1" dirty="0" smtClean="0"/>
              <a:t/>
            </a:r>
            <a:br>
              <a:rPr lang="pt-BR" b="1" dirty="0" smtClean="0"/>
            </a:br>
            <a:endParaRPr lang="pt-BR" dirty="0"/>
          </a:p>
        </p:txBody>
      </p:sp>
      <p:pic>
        <p:nvPicPr>
          <p:cNvPr id="4" name="Imagem 3" descr="Resultado de imagem para charges sobre a reforma da previdencia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1571612"/>
            <a:ext cx="3252785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81328"/>
            <a:ext cx="6329378" cy="5948200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pt-BR" dirty="0" smtClean="0"/>
              <a:t>QUEM PERDE COM A REFORMA DA PREVIDÊNCIA?</a:t>
            </a:r>
          </a:p>
          <a:p>
            <a:pPr algn="just">
              <a:buNone/>
            </a:pPr>
            <a:endParaRPr lang="pt-BR" dirty="0" smtClean="0"/>
          </a:p>
          <a:p>
            <a:pPr algn="just">
              <a:buFont typeface="Wingdings" pitchFamily="2" charset="2"/>
              <a:buChar char="Ø"/>
            </a:pPr>
            <a:r>
              <a:rPr lang="pt-BR" dirty="0" smtClean="0"/>
              <a:t>Abono PIS até 1 salário mínimo</a:t>
            </a:r>
          </a:p>
          <a:p>
            <a:pPr algn="just">
              <a:buNone/>
            </a:pPr>
            <a:endParaRPr lang="pt-BR" dirty="0" smtClean="0"/>
          </a:p>
          <a:p>
            <a:pPr algn="just">
              <a:buFont typeface="Wingdings" pitchFamily="2" charset="2"/>
              <a:buChar char="Ø"/>
            </a:pPr>
            <a:r>
              <a:rPr lang="pt-BR" dirty="0" smtClean="0"/>
              <a:t>Pensão morte 60% (+10% cada dependente)</a:t>
            </a:r>
          </a:p>
          <a:p>
            <a:pPr algn="just">
              <a:buNone/>
            </a:pPr>
            <a:endParaRPr lang="pt-BR" dirty="0" smtClean="0"/>
          </a:p>
          <a:p>
            <a:pPr algn="just">
              <a:buFont typeface="Wingdings" pitchFamily="2" charset="2"/>
              <a:buChar char="Ø"/>
            </a:pPr>
            <a:r>
              <a:rPr lang="pt-BR" dirty="0" smtClean="0"/>
              <a:t>O Benefício pago por incapacidade, deficiência ou pobreza só após 70 anos. </a:t>
            </a:r>
          </a:p>
          <a:p>
            <a:pPr algn="just">
              <a:buNone/>
            </a:pPr>
            <a:r>
              <a:rPr lang="pt-BR" dirty="0" smtClean="0"/>
              <a:t>	</a:t>
            </a:r>
          </a:p>
          <a:p>
            <a:pPr algn="just">
              <a:buFont typeface="Wingdings" pitchFamily="2" charset="2"/>
              <a:buChar char="Ø"/>
            </a:pPr>
            <a:r>
              <a:rPr lang="pt-BR" dirty="0" smtClean="0"/>
              <a:t>Mudança nas faixas de descontos (começa com 7,5% para 1 SM e vai até 16,68% pra faixa </a:t>
            </a:r>
            <a:r>
              <a:rPr lang="pt-BR" dirty="0" err="1" smtClean="0"/>
              <a:t>supeior</a:t>
            </a:r>
            <a:r>
              <a:rPr lang="pt-BR" dirty="0" smtClean="0"/>
              <a:t> de R$ 3000,00)</a:t>
            </a:r>
          </a:p>
          <a:p>
            <a:pPr algn="just">
              <a:buNone/>
            </a:pPr>
            <a:endParaRPr lang="pt-BR" dirty="0" smtClean="0"/>
          </a:p>
          <a:p>
            <a:pPr algn="just">
              <a:buNone/>
            </a:pPr>
            <a:r>
              <a:rPr lang="pt-BR" dirty="0" smtClean="0"/>
              <a:t>	</a:t>
            </a:r>
          </a:p>
          <a:p>
            <a:pPr algn="just">
              <a:buNone/>
            </a:pPr>
            <a:r>
              <a:rPr lang="pt-BR" dirty="0" smtClean="0"/>
              <a:t>	</a:t>
            </a:r>
          </a:p>
          <a:p>
            <a:pPr algn="just">
              <a:buNone/>
            </a:pP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sz="2400" dirty="0" smtClean="0"/>
              <a:t>A REFORMA DA PREVIDÊNCIA DO GOVERNO</a:t>
            </a:r>
            <a:br>
              <a:rPr lang="pt-BR" sz="2400" dirty="0" smtClean="0"/>
            </a:br>
            <a:r>
              <a:rPr lang="pt-BR" sz="2400" dirty="0" smtClean="0"/>
              <a:t>BOLSONARO </a:t>
            </a:r>
            <a:endParaRPr lang="pt-BR" sz="2400" dirty="0"/>
          </a:p>
        </p:txBody>
      </p:sp>
      <p:pic>
        <p:nvPicPr>
          <p:cNvPr id="5" name="Imagem 4" descr="Resultado de imagem para charge de bolsonaro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16" y="1428736"/>
            <a:ext cx="2138366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pt-BR" dirty="0" smtClean="0"/>
              <a:t>QUEM GANHA COM A REFORMA DA PREVIDÊNCIA?</a:t>
            </a:r>
          </a:p>
          <a:p>
            <a:pPr algn="just">
              <a:buNone/>
            </a:pPr>
            <a:r>
              <a:rPr lang="pt-BR" smtClean="0"/>
              <a:t>	Quem </a:t>
            </a:r>
            <a:r>
              <a:rPr lang="pt-BR" dirty="0" smtClean="0"/>
              <a:t>vai administrar a capitalização compulsória dos trabalhadores?</a:t>
            </a:r>
          </a:p>
          <a:p>
            <a:pPr algn="just">
              <a:buNone/>
            </a:pPr>
            <a:r>
              <a:rPr lang="pt-BR" dirty="0" smtClean="0"/>
              <a:t>	Quem será beneficiado pelo fim da SEGURIDADE SOCIAL?</a:t>
            </a:r>
          </a:p>
          <a:p>
            <a:pPr algn="just">
              <a:buNone/>
            </a:pPr>
            <a:r>
              <a:rPr lang="pt-BR" dirty="0" smtClean="0"/>
              <a:t>	</a:t>
            </a:r>
          </a:p>
          <a:p>
            <a:pPr algn="just">
              <a:buNone/>
            </a:pP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sz="2400" dirty="0" smtClean="0"/>
              <a:t>A REFORMA DA PREVIDÊNCIA DO GOVERNO</a:t>
            </a:r>
            <a:br>
              <a:rPr lang="pt-BR" sz="2400" dirty="0" smtClean="0"/>
            </a:br>
            <a:r>
              <a:rPr lang="pt-BR" sz="2400" dirty="0" smtClean="0"/>
              <a:t>BOLSONARO </a:t>
            </a:r>
            <a:endParaRPr lang="pt-BR" sz="2400" dirty="0"/>
          </a:p>
        </p:txBody>
      </p:sp>
      <p:pic>
        <p:nvPicPr>
          <p:cNvPr id="4" name="Imagem 3" descr="Resultado de imagem para charge de bolsonaro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4071942"/>
            <a:ext cx="6906796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2648" y="1600200"/>
            <a:ext cx="8153400" cy="52578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pt-BR" sz="2800" dirty="0" smtClean="0"/>
              <a:t>	O QUE É PREVIDÊNCIA SOCIAL</a:t>
            </a:r>
          </a:p>
          <a:p>
            <a:pPr algn="just"/>
            <a:r>
              <a:rPr lang="pt-BR" sz="3400" dirty="0" smtClean="0"/>
              <a:t>A </a:t>
            </a:r>
            <a:r>
              <a:rPr lang="pt-BR" sz="3400" b="1" dirty="0" smtClean="0"/>
              <a:t>Previdência Social</a:t>
            </a:r>
            <a:r>
              <a:rPr lang="pt-BR" sz="3400" dirty="0" smtClean="0"/>
              <a:t> é um seguro público que tem como função garantir que as fontes de renda do trabalhador e de sua família sejam mantidas quando ele perde a capacidade de trabalhar por algum tempo (doença, acidente, maternidade) ou permanentemente (morte, invalidez e velhice). Portanto o princípio da solidariedade da classe é fundamental para seu funcionamento. Sua origem são as vaquinhas de solidariedade feita pelos operários para se proteger da exploração do capital.  </a:t>
            </a:r>
          </a:p>
          <a:p>
            <a:pPr algn="just"/>
            <a:endParaRPr lang="pt-BR" sz="3400" dirty="0" smtClean="0"/>
          </a:p>
          <a:p>
            <a:pPr algn="just"/>
            <a:r>
              <a:rPr lang="pt-BR" sz="3400" dirty="0" smtClean="0"/>
              <a:t>“Previdência complementar não é previdência, é investimento de mercado de capitais de longo prazo.” (Professora Sara </a:t>
            </a:r>
            <a:r>
              <a:rPr lang="pt-BR" sz="3400" dirty="0" err="1" smtClean="0"/>
              <a:t>Granemann</a:t>
            </a:r>
            <a:r>
              <a:rPr lang="pt-BR" sz="3400" dirty="0" smtClean="0"/>
              <a:t>)</a:t>
            </a:r>
          </a:p>
          <a:p>
            <a:pPr algn="just">
              <a:buNone/>
            </a:pPr>
            <a:r>
              <a:rPr lang="pt-BR" sz="3400" dirty="0" smtClean="0"/>
              <a:t> </a:t>
            </a:r>
          </a:p>
          <a:p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sz="2400" dirty="0" smtClean="0"/>
              <a:t>A REFORMA DA PREVIDÊNCIA DO GOVERNO</a:t>
            </a:r>
            <a:br>
              <a:rPr lang="pt-BR" sz="2400" dirty="0" smtClean="0"/>
            </a:br>
            <a:r>
              <a:rPr lang="pt-BR" sz="2400" dirty="0" smtClean="0"/>
              <a:t>BOLSONARO 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4" name="Imagem 943"/>
          <p:cNvPicPr/>
          <p:nvPr/>
        </p:nvPicPr>
        <p:blipFill>
          <a:blip r:embed="rId2"/>
          <a:stretch/>
        </p:blipFill>
        <p:spPr>
          <a:xfrm rot="3000">
            <a:off x="192339" y="196931"/>
            <a:ext cx="8947502" cy="6068611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5" name="Imagem 944"/>
          <p:cNvPicPr/>
          <p:nvPr/>
        </p:nvPicPr>
        <p:blipFill>
          <a:blip r:embed="rId2"/>
          <a:stretch/>
        </p:blipFill>
        <p:spPr>
          <a:xfrm>
            <a:off x="260914" y="14697"/>
            <a:ext cx="8735897" cy="6842945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7" name="Imagem 996"/>
          <p:cNvPicPr/>
          <p:nvPr/>
        </p:nvPicPr>
        <p:blipFill>
          <a:blip r:embed="rId2"/>
          <a:stretch/>
        </p:blipFill>
        <p:spPr>
          <a:xfrm>
            <a:off x="130620" y="14697"/>
            <a:ext cx="8739163" cy="6845231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42910" y="1500174"/>
            <a:ext cx="8153400" cy="4714908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pt-BR" dirty="0" smtClean="0"/>
              <a:t>	</a:t>
            </a:r>
            <a:r>
              <a:rPr lang="pt-BR" sz="3800" dirty="0" smtClean="0"/>
              <a:t>A Historia da Previdência no Brasil:</a:t>
            </a:r>
          </a:p>
          <a:p>
            <a:pPr algn="just"/>
            <a:r>
              <a:rPr lang="pt-BR" sz="3300" dirty="0" smtClean="0"/>
              <a:t>A origem são as vaquinhas feitas pelos imigrantes italianos.</a:t>
            </a:r>
          </a:p>
          <a:p>
            <a:pPr algn="just"/>
            <a:r>
              <a:rPr lang="pt-BR" sz="3300" dirty="0" smtClean="0"/>
              <a:t>A </a:t>
            </a:r>
            <a:r>
              <a:rPr lang="pt-BR" sz="3300" b="1" dirty="0" smtClean="0"/>
              <a:t>Previdência Social</a:t>
            </a:r>
            <a:r>
              <a:rPr lang="pt-BR" sz="3300" dirty="0" smtClean="0"/>
              <a:t> no Brasil possui mais de 100 anos de história. </a:t>
            </a:r>
          </a:p>
          <a:p>
            <a:pPr algn="just"/>
            <a:r>
              <a:rPr lang="pt-BR" sz="3300" dirty="0" smtClean="0"/>
              <a:t>O primeiro documento legislativo a tratar sobre a Previdência Social no Brasil foi a Constituição de 1824, a qual dedicou o inciso XXXI de seu art. 179 a tal escopo. Tal dispositivo garantia aos cidadãos o direito aos então denominados “socorros públicos”.</a:t>
            </a:r>
          </a:p>
          <a:p>
            <a:pPr algn="just"/>
            <a:r>
              <a:rPr lang="pt-BR" sz="3300" dirty="0" smtClean="0"/>
              <a:t>Em 1888 foi regulamentado o direito à aposentadoria para empregados dos Correios.</a:t>
            </a:r>
          </a:p>
          <a:p>
            <a:pPr algn="just"/>
            <a:r>
              <a:rPr lang="pt-BR" sz="3300" dirty="0" smtClean="0"/>
              <a:t> Lei Elói Chaves (Decreto n° 4.682) de 1923. Ela criou a Caixa de Aposentadoria e Pensões para empregados de empresas ferroviárias, estabelecendo assistência médica, aposentadoria e pensões, válidos inclusive para seus familiares. Em três anos, a lei seria estendida para trabalhadores de empresas </a:t>
            </a:r>
          </a:p>
          <a:p>
            <a:pPr algn="just"/>
            <a:r>
              <a:rPr lang="pt-BR" sz="3300" dirty="0" smtClean="0"/>
              <a:t>Na década de 30, através da promulgação de diversas normas, os benefícios sociais foram sendo implementados para a maioria das categorias de trabalhadores, dos setores público e privado. Foram criados, também, seis institutos de previdência, responsáveis pela gestão e execução da seguridade social brasileira</a:t>
            </a:r>
            <a:endParaRPr lang="pt-BR" sz="33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800" dirty="0" smtClean="0"/>
              <a:t>A REFORMA DA PREVIDÊNCIA DO GOVERNO</a:t>
            </a:r>
            <a:br>
              <a:rPr lang="pt-BR" sz="2800" dirty="0" smtClean="0"/>
            </a:br>
            <a:r>
              <a:rPr lang="pt-BR" sz="2800" dirty="0" smtClean="0"/>
              <a:t>BOLSONARO </a:t>
            </a:r>
            <a:endParaRPr lang="pt-BR" sz="2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1752" y="1527048"/>
            <a:ext cx="8503920" cy="5116662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pt-BR" dirty="0" smtClean="0"/>
              <a:t>Em 1960, foi criada a Lei Orgânica de Previdência Social, unificando a legislação referente aos institutos de aposentadorias e pensões. A esta altura, a Previdência Social já beneficiava todos os trabalhadores urbanos. Os trabalhadores rurais passariam a ser contemplados em 1963.</a:t>
            </a:r>
          </a:p>
          <a:p>
            <a:pPr algn="just"/>
            <a:r>
              <a:rPr lang="pt-BR" dirty="0" smtClean="0"/>
              <a:t>Em 1966, com a alteração de dispositivos da Lei Orgânica da Previdência Social, foram instituídos o Fundo de Garantia por Tempo de Serviço - " FGTS, uma indenização para o trabalhador demitido que também pode ser usada para quem quiser comprar sua casa própria, e o Instituto Nacional de Previdência Social - " INPS (atualmente a sigla é INSS), que reuniu os seis institutos de aposentadorias e pensões existentes.</a:t>
            </a:r>
          </a:p>
          <a:p>
            <a:pPr algn="just"/>
            <a:r>
              <a:rPr lang="pt-BR" dirty="0" smtClean="0"/>
              <a:t>A maior inovação trazida pela Constituição Federal de 1967, no que diz respeito à Previdência Social, foi à instituição do seguro desemprego.</a:t>
            </a:r>
          </a:p>
          <a:p>
            <a:pPr algn="just"/>
            <a:r>
              <a:rPr lang="pt-BR" dirty="0" smtClean="0"/>
              <a:t>Em 1974, foi criado o </a:t>
            </a:r>
            <a:r>
              <a:rPr lang="pt-BR" b="1" u="sng" dirty="0" smtClean="0">
                <a:hlinkClick r:id="rId2"/>
              </a:rPr>
              <a:t>Ministério da Previdência e Assistência Social</a:t>
            </a:r>
            <a:r>
              <a:rPr lang="pt-BR" dirty="0" smtClean="0"/>
              <a:t>. Até então, o tema ficava sob o comando do </a:t>
            </a:r>
            <a:r>
              <a:rPr lang="pt-BR" b="1" u="sng" dirty="0" smtClean="0">
                <a:hlinkClick r:id="rId3"/>
              </a:rPr>
              <a:t>Ministério do Trabalho e Emprego</a:t>
            </a:r>
            <a:r>
              <a:rPr lang="pt-BR" dirty="0" smtClean="0"/>
              <a:t> (na época chamado Ministério do Trabalho e Previdência Social).</a:t>
            </a:r>
          </a:p>
          <a:p>
            <a:pPr algn="just" fontAlgn="base"/>
            <a:r>
              <a:rPr lang="pt-BR" dirty="0" smtClean="0"/>
              <a:t>A extensão dos benefícios da previdência a todos os trabalhadores se dá com a Constituição de 1988, que passou a garantir renda mensal vitalícia a idosos e portadores de deficiência, desde que comprovada à baixa renda e que tenham qualidade de segurado. </a:t>
            </a:r>
          </a:p>
          <a:p>
            <a:pPr algn="just" fontAlgn="base"/>
            <a:r>
              <a:rPr lang="pt-BR" dirty="0" smtClean="0"/>
              <a:t>Em 1990, o INPS mudou de nome, passando a ser chamado de INSS - Instituto Nacional de Seguridade Social.</a:t>
            </a:r>
          </a:p>
          <a:p>
            <a:pPr algn="just">
              <a:buNone/>
            </a:pP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sz="2400" dirty="0" smtClean="0"/>
              <a:t>A REFORMA DA PREVIDÊNCIA DO GOVERNO</a:t>
            </a:r>
            <a:br>
              <a:rPr lang="pt-BR" sz="2400" dirty="0" smtClean="0"/>
            </a:br>
            <a:r>
              <a:rPr lang="pt-BR" sz="2400" dirty="0" smtClean="0"/>
              <a:t>BOLSONARO 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Texto 10"/>
          <p:cNvSpPr>
            <a:spLocks noGrp="1"/>
          </p:cNvSpPr>
          <p:nvPr>
            <p:ph sz="half" idx="1"/>
          </p:nvPr>
        </p:nvSpPr>
        <p:spPr>
          <a:xfrm>
            <a:off x="609600" y="1589566"/>
            <a:ext cx="4605342" cy="4768391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pt-BR" sz="3200" dirty="0" smtClean="0"/>
              <a:t>Nossa Previdência Social já foi considerada a segunda melhor do mundo.</a:t>
            </a:r>
          </a:p>
          <a:p>
            <a:pPr algn="just"/>
            <a:r>
              <a:rPr lang="pt-BR" sz="3200" dirty="0" smtClean="0"/>
              <a:t>Todos os governos eleitos pelo voto direto, PÓS-DITADURA, (Collor, FHC, LULA e DILMA) promoveram “contra” reformas na previdência.</a:t>
            </a:r>
          </a:p>
          <a:p>
            <a:pPr algn="just"/>
            <a:r>
              <a:rPr lang="pt-BR" sz="3200" dirty="0" smtClean="0"/>
              <a:t>A Reforma da Previdência é a jóia da coroa do mercado financeiro.</a:t>
            </a:r>
          </a:p>
          <a:p>
            <a:endParaRPr lang="pt-BR" sz="22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sz="2400" dirty="0" smtClean="0"/>
              <a:t>A REFORMA DA PREVIDÊNCIA DO GOVERNO</a:t>
            </a:r>
            <a:br>
              <a:rPr lang="pt-BR" sz="2400" dirty="0" smtClean="0"/>
            </a:br>
            <a:r>
              <a:rPr lang="pt-BR" sz="2400" dirty="0" smtClean="0"/>
              <a:t>BOLSONARO </a:t>
            </a:r>
            <a:endParaRPr lang="pt-BR" sz="2400" dirty="0"/>
          </a:p>
        </p:txBody>
      </p:sp>
      <p:pic>
        <p:nvPicPr>
          <p:cNvPr id="5" name="Imagem 4" descr="Resultado de imagem para charge da dívida publica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1714488"/>
            <a:ext cx="3429024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2648" y="1600200"/>
            <a:ext cx="8153400" cy="4972072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pt-BR" dirty="0" smtClean="0"/>
              <a:t>O QUE É SEGURIDADE SOCIAL?</a:t>
            </a:r>
          </a:p>
          <a:p>
            <a:pPr algn="just">
              <a:buNone/>
            </a:pPr>
            <a:r>
              <a:rPr lang="pt-BR" sz="2400" dirty="0" smtClean="0"/>
              <a:t>	A Seguridade Social é uma das maiores conquistas sociais da Constituição Federal de 1988, institucionalizando uma forma inovadora de organizar as iniciativas do Estado e da sociedade no acesso aos direitos da Previdência Social, Saúde e Assistência social. </a:t>
            </a:r>
          </a:p>
          <a:p>
            <a:pPr algn="just"/>
            <a:endParaRPr lang="pt-BR" sz="2400" dirty="0" smtClean="0"/>
          </a:p>
          <a:p>
            <a:pPr algn="just"/>
            <a:r>
              <a:rPr lang="pt-BR" sz="2400" dirty="0" smtClean="0"/>
              <a:t>O artigo 22 da Declaração Universal dos Direitos Humanos estabelece princípios de grande relevância:</a:t>
            </a:r>
          </a:p>
          <a:p>
            <a:pPr algn="just">
              <a:buNone/>
            </a:pPr>
            <a:r>
              <a:rPr lang="pt-BR" sz="2400" dirty="0" smtClean="0"/>
              <a:t>	-       toda pessoa tem direito à seguridade social; o que legitima esse direito de cada pessoa é o fato da condição de membro da sociedade;</a:t>
            </a:r>
          </a:p>
          <a:p>
            <a:pPr algn="just">
              <a:buNone/>
            </a:pPr>
            <a:r>
              <a:rPr lang="pt-BR" sz="2400" dirty="0" smtClean="0"/>
              <a:t>	-       a seguridade social é destinada a promover a satisfação dos direitos econômicos, sociais e culturais;</a:t>
            </a:r>
          </a:p>
          <a:p>
            <a:pPr algn="just">
              <a:buNone/>
            </a:pPr>
            <a:r>
              <a:rPr lang="pt-BR" sz="2400" dirty="0" smtClean="0"/>
              <a:t>	-       esses direitos econômicos, sociais e culturais são definidos como indispensáveis à dignidade humana e ao desenvolvimento da personalidade de toda pessoa;</a:t>
            </a:r>
          </a:p>
          <a:p>
            <a:pPr algn="just">
              <a:buNone/>
            </a:pPr>
            <a:r>
              <a:rPr lang="pt-BR" sz="2400" dirty="0" smtClean="0"/>
              <a:t>	-       cada Estado deve prover esses direitos, de acordo com sua organização e nos limites de seus recursos; a cooperação internacional é devida para que se assegurem a todas as pessoas os direitos proclamados no artigo. </a:t>
            </a:r>
          </a:p>
          <a:p>
            <a:endParaRPr lang="pt-BR" sz="2400" dirty="0" smtClean="0"/>
          </a:p>
          <a:p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sz="2400" dirty="0" smtClean="0"/>
              <a:t>A REFORMA DA PREVIDÊNCIA DO GOVERNO</a:t>
            </a:r>
            <a:br>
              <a:rPr lang="pt-BR" sz="2400" dirty="0" smtClean="0"/>
            </a:br>
            <a:r>
              <a:rPr lang="pt-BR" sz="2400" dirty="0" smtClean="0"/>
              <a:t>BOLSONARO 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2648" y="1600200"/>
            <a:ext cx="8153400" cy="4829196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pt-BR" dirty="0" smtClean="0"/>
              <a:t>O </a:t>
            </a:r>
            <a:r>
              <a:rPr lang="pt-BR" i="1" dirty="0" smtClean="0"/>
              <a:t>caput </a:t>
            </a:r>
            <a:r>
              <a:rPr lang="pt-BR" dirty="0" smtClean="0"/>
              <a:t>do art. </a:t>
            </a:r>
            <a:r>
              <a:rPr lang="pt-BR" dirty="0" smtClean="0">
                <a:hlinkClick r:id="rId2" tooltip="Artigo 194 da Constituição Federal de 1988"/>
              </a:rPr>
              <a:t>194</a:t>
            </a:r>
            <a:r>
              <a:rPr lang="pt-BR" dirty="0" smtClean="0"/>
              <a:t> da </a:t>
            </a:r>
            <a:r>
              <a:rPr lang="pt-BR" dirty="0" smtClean="0">
                <a:hlinkClick r:id="rId3" tooltip="CONSTITUIÇÃO DA REPÚBLICA FEDERATIVA DO BRASIL DE 1988"/>
              </a:rPr>
              <a:t>CF/1988</a:t>
            </a:r>
            <a:r>
              <a:rPr lang="pt-BR" dirty="0" smtClean="0"/>
              <a:t> estabelece que “a seguridade social compreende um conjunto integrado de ações de iniciativa dos Poderes Públicos e da sociedade, destinadas a assegurar os direitos relativos à saúde, à previdência e à assistência social”.</a:t>
            </a:r>
          </a:p>
          <a:p>
            <a:pPr algn="just"/>
            <a:r>
              <a:rPr lang="pt-BR" dirty="0" smtClean="0"/>
              <a:t>O art. </a:t>
            </a:r>
            <a:r>
              <a:rPr lang="pt-BR" dirty="0" smtClean="0">
                <a:hlinkClick r:id="rId4" tooltip="Artigo 195 da Constituição Federal de 1988"/>
              </a:rPr>
              <a:t>195</a:t>
            </a:r>
            <a:r>
              <a:rPr lang="pt-BR" dirty="0" smtClean="0"/>
              <a:t> da </a:t>
            </a:r>
            <a:r>
              <a:rPr lang="pt-BR" dirty="0" smtClean="0">
                <a:hlinkClick r:id="rId3" tooltip="CONSTITUIÇÃO DA REPÚBLICA FEDERATIVA DO BRASIL DE 1988"/>
              </a:rPr>
              <a:t>CF/1988 </a:t>
            </a:r>
            <a:r>
              <a:rPr lang="pt-BR" dirty="0" smtClean="0"/>
              <a:t> estabelece que a seguridade social será custeada por toda a sociedade, de forma direta e indireta, nos termos da lei, mediante recursos provenientes dos orçamentos da União, dos Estados, do Distrito Federal e dos Municípios, e das seguintes contribuições sociais: </a:t>
            </a:r>
          </a:p>
          <a:p>
            <a:pPr algn="just">
              <a:buNone/>
            </a:pPr>
            <a:r>
              <a:rPr lang="pt-BR" dirty="0" smtClean="0"/>
              <a:t>	a) do empregador, da empresa e da entidade a ela equiparada na forma da lei, incidentes sobre a folha de salários e demais rendimentos do trabalho pagos ou creditados, a qualquer título, à pessoa física que lhe preste serviço, mesmo sem vínculo empregatício; a receita ou o faturamento; o lucro;</a:t>
            </a:r>
          </a:p>
          <a:p>
            <a:pPr algn="just">
              <a:buNone/>
            </a:pPr>
            <a:r>
              <a:rPr lang="pt-BR" dirty="0" smtClean="0"/>
              <a:t>	 b) do trabalhador e dos demais segurados da previdência social, não incidindo contribuição sobre aposentadoria e pensão concedidas pelo regime geral de previdência social; </a:t>
            </a:r>
          </a:p>
          <a:p>
            <a:pPr algn="just">
              <a:buNone/>
            </a:pPr>
            <a:r>
              <a:rPr lang="pt-BR" dirty="0" smtClean="0"/>
              <a:t>	c) sobre a receita de concursos de prognósticos; e </a:t>
            </a:r>
          </a:p>
          <a:p>
            <a:pPr algn="just">
              <a:buNone/>
            </a:pPr>
            <a:r>
              <a:rPr lang="pt-BR" dirty="0" smtClean="0"/>
              <a:t>	d) do importador de bens ou serviços do exterior, ou de quem a lei a ele equiparar.</a:t>
            </a: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sz="2400" dirty="0" smtClean="0"/>
              <a:t>A REFORMA DA PREVIDÊNCIA DO GOVERNO</a:t>
            </a:r>
            <a:br>
              <a:rPr lang="pt-BR" sz="2400" dirty="0" smtClean="0"/>
            </a:br>
            <a:r>
              <a:rPr lang="pt-BR" sz="2400" dirty="0" smtClean="0"/>
              <a:t>BOLSONARO 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227124"/>
          </a:xfrm>
        </p:spPr>
        <p:txBody>
          <a:bodyPr>
            <a:noAutofit/>
          </a:bodyPr>
          <a:lstStyle/>
          <a:p>
            <a:pPr algn="ctr"/>
            <a:r>
              <a:rPr lang="pt-BR" sz="2400" dirty="0" smtClean="0"/>
              <a:t>A REFORMA DA PREVIDÊNCIA DO GOVERNO</a:t>
            </a:r>
            <a:br>
              <a:rPr lang="pt-BR" sz="2400" dirty="0" smtClean="0"/>
            </a:br>
            <a:r>
              <a:rPr lang="pt-BR" sz="2400" dirty="0" smtClean="0"/>
              <a:t>BOLSONARO </a:t>
            </a:r>
            <a:br>
              <a:rPr lang="pt-BR" sz="2400" dirty="0" smtClean="0"/>
            </a:b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 smtClean="0"/>
              <a:t>Cesta de receitas da Seguridade Social? </a:t>
            </a:r>
            <a:endParaRPr lang="pt-BR" sz="2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2"/>
          </p:nvPr>
        </p:nvSpPr>
        <p:spPr>
          <a:xfrm>
            <a:off x="609600" y="1714488"/>
            <a:ext cx="5176846" cy="5357850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pt-BR" dirty="0" smtClean="0"/>
              <a:t>	</a:t>
            </a:r>
            <a:endParaRPr lang="pt-BR" sz="6200" dirty="0" smtClean="0"/>
          </a:p>
          <a:p>
            <a:pPr>
              <a:buNone/>
            </a:pPr>
            <a:endParaRPr lang="pt-BR" sz="5000" dirty="0" smtClean="0"/>
          </a:p>
          <a:p>
            <a:pPr algn="just">
              <a:buNone/>
            </a:pPr>
            <a:r>
              <a:rPr lang="pt-BR" dirty="0" smtClean="0"/>
              <a:t>	</a:t>
            </a:r>
            <a:r>
              <a:rPr lang="pt-BR" sz="5000" dirty="0" smtClean="0"/>
              <a:t>• </a:t>
            </a:r>
            <a:r>
              <a:rPr lang="pt-BR" sz="6200" dirty="0" smtClean="0"/>
              <a:t>Contribuição Social sobre o Lucro Líquido (CSLL) </a:t>
            </a:r>
          </a:p>
          <a:p>
            <a:pPr algn="just">
              <a:buNone/>
            </a:pPr>
            <a:r>
              <a:rPr lang="pt-BR" sz="6200" dirty="0" smtClean="0"/>
              <a:t>	• Contribuições dos empregados e empregadores </a:t>
            </a:r>
          </a:p>
          <a:p>
            <a:pPr algn="just">
              <a:buNone/>
            </a:pPr>
            <a:r>
              <a:rPr lang="pt-BR" sz="6200" dirty="0" smtClean="0"/>
              <a:t>	• Plano de Seguridade Social do Servidor Público (CSSP) </a:t>
            </a:r>
          </a:p>
          <a:p>
            <a:pPr algn="just">
              <a:buNone/>
            </a:pPr>
            <a:r>
              <a:rPr lang="pt-BR" sz="6200" dirty="0" smtClean="0"/>
              <a:t>	• Contribuição para o Financiamento da Seguridade Social (Confins) </a:t>
            </a:r>
          </a:p>
          <a:p>
            <a:pPr algn="just">
              <a:buNone/>
            </a:pPr>
            <a:r>
              <a:rPr lang="pt-BR" sz="6200" dirty="0" smtClean="0"/>
              <a:t>	•Contribuição sobre a Movimentação ou Transmissão de Valores e de Créditos </a:t>
            </a:r>
          </a:p>
          <a:p>
            <a:pPr algn="just">
              <a:buNone/>
            </a:pPr>
            <a:r>
              <a:rPr lang="pt-BR" sz="6200" dirty="0" smtClean="0"/>
              <a:t>	• Programa de Integração Social (PIS), que financia o Seguro-Desemprego </a:t>
            </a:r>
          </a:p>
          <a:p>
            <a:pPr algn="just">
              <a:buNone/>
            </a:pPr>
            <a:r>
              <a:rPr lang="pt-BR" sz="6200" dirty="0" smtClean="0"/>
              <a:t>	• Sistema Integrado de Pagamento de Impostos e Contribuições (Simples)</a:t>
            </a:r>
          </a:p>
          <a:p>
            <a:pPr algn="just">
              <a:buNone/>
            </a:pPr>
            <a:endParaRPr lang="pt-BR" sz="5000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4"/>
          </p:nvPr>
        </p:nvSpPr>
        <p:spPr>
          <a:xfrm>
            <a:off x="5857884" y="2000240"/>
            <a:ext cx="2828916" cy="3385817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11266" name="Picture 2" descr="Resultado de imagem para charge de bolsonar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2000240"/>
            <a:ext cx="3071834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589567"/>
            <a:ext cx="5176846" cy="45720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pt-BR" dirty="0" smtClean="0"/>
              <a:t>	</a:t>
            </a:r>
            <a:r>
              <a:rPr lang="pt-BR" sz="4000" dirty="0" smtClean="0"/>
              <a:t>A MENTIRA DO ROMBO!!!</a:t>
            </a:r>
          </a:p>
          <a:p>
            <a:pPr>
              <a:buNone/>
            </a:pPr>
            <a:r>
              <a:rPr lang="pt-BR" sz="2800" dirty="0" smtClean="0"/>
              <a:t>	</a:t>
            </a:r>
          </a:p>
          <a:p>
            <a:pPr>
              <a:buNone/>
            </a:pPr>
            <a:r>
              <a:rPr lang="pt-BR" sz="2800" dirty="0" smtClean="0"/>
              <a:t>	</a:t>
            </a:r>
            <a:r>
              <a:rPr lang="pt-BR" sz="3400" dirty="0" smtClean="0"/>
              <a:t>A Previdência amargaria atualmente um rombo de R$ 149 bilhões.</a:t>
            </a:r>
          </a:p>
          <a:p>
            <a:pPr>
              <a:buNone/>
            </a:pPr>
            <a:r>
              <a:rPr lang="pt-BR" sz="3400" dirty="0" smtClean="0"/>
              <a:t>	</a:t>
            </a:r>
          </a:p>
          <a:p>
            <a:pPr>
              <a:buNone/>
            </a:pPr>
            <a:r>
              <a:rPr lang="pt-BR" sz="3400" dirty="0" smtClean="0"/>
              <a:t>	Os grandes empresários acumulam uma dívida de R$ 374,5 bilhões.</a:t>
            </a:r>
          </a:p>
          <a:p>
            <a:pPr>
              <a:buNone/>
            </a:pPr>
            <a:endParaRPr lang="pt-BR" sz="3400" dirty="0" smtClean="0"/>
          </a:p>
          <a:p>
            <a:pPr>
              <a:buNone/>
            </a:pPr>
            <a:r>
              <a:rPr lang="pt-BR" sz="3400" dirty="0" smtClean="0"/>
              <a:t>	As desonerações e renuncias chegam a R$ 283 </a:t>
            </a:r>
            <a:r>
              <a:rPr lang="pt-BR" sz="3400" dirty="0" err="1" smtClean="0"/>
              <a:t>bilhoes</a:t>
            </a:r>
            <a:r>
              <a:rPr lang="pt-BR" sz="3400" dirty="0" smtClean="0"/>
              <a:t>.</a:t>
            </a:r>
          </a:p>
          <a:p>
            <a:pPr>
              <a:buNone/>
            </a:pPr>
            <a:endParaRPr lang="pt-BR" sz="2800" dirty="0" smtClean="0"/>
          </a:p>
          <a:p>
            <a:endParaRPr lang="pt-BR" dirty="0" smtClean="0"/>
          </a:p>
          <a:p>
            <a:pPr algn="just">
              <a:buNone/>
            </a:pPr>
            <a:r>
              <a:rPr lang="pt-BR" dirty="0" smtClean="0"/>
              <a:t> </a:t>
            </a:r>
          </a:p>
        </p:txBody>
      </p:sp>
      <p:pic>
        <p:nvPicPr>
          <p:cNvPr id="10" name="Espaço Reservado para Conteúdo 9" descr="https://image.jimcdn.com/app/cms/image/transf/dimension=1920x400:format=jpg/path/sfccfb7ebc5d04c4e/image/ifda8ab3c96c7dbc1/version/1485893251/image.jpg"/>
          <p:cNvPicPr>
            <a:picLocks noGrp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5324475" y="1839119"/>
            <a:ext cx="26860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sz="2400" dirty="0" smtClean="0"/>
              <a:t>A REFORMA DA PREVIDÊNCIA DO GOVERNO</a:t>
            </a:r>
            <a:br>
              <a:rPr lang="pt-BR" sz="2400" dirty="0" smtClean="0"/>
            </a:br>
            <a:r>
              <a:rPr lang="pt-BR" sz="2400" dirty="0" smtClean="0"/>
              <a:t>BOLSONARO 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so">
  <a:themeElements>
    <a:clrScheme name="Concurso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so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so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1499</TotalTime>
  <Words>564</Words>
  <Application>Microsoft Office PowerPoint</Application>
  <PresentationFormat>Apresentação na tela (4:3)</PresentationFormat>
  <Paragraphs>152</Paragraphs>
  <Slides>22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3" baseType="lpstr">
      <vt:lpstr>Concurso</vt:lpstr>
      <vt:lpstr>A REFORMA DA PREVIDÊNCIA DO GOVERNO BOLSONARO </vt:lpstr>
      <vt:lpstr>A REFORMA DA PREVIDÊNCIA DO GOVERNO BOLSONARO </vt:lpstr>
      <vt:lpstr>A REFORMA DA PREVIDÊNCIA DO GOVERNO BOLSONARO </vt:lpstr>
      <vt:lpstr>A REFORMA DA PREVIDÊNCIA DO GOVERNO BOLSONARO </vt:lpstr>
      <vt:lpstr>A REFORMA DA PREVIDÊNCIA DO GOVERNO BOLSONARO </vt:lpstr>
      <vt:lpstr>A REFORMA DA PREVIDÊNCIA DO GOVERNO BOLSONARO </vt:lpstr>
      <vt:lpstr>A REFORMA DA PREVIDÊNCIA DO GOVERNO BOLSONARO </vt:lpstr>
      <vt:lpstr>A REFORMA DA PREVIDÊNCIA DO GOVERNO BOLSONARO   Cesta de receitas da Seguridade Social? </vt:lpstr>
      <vt:lpstr>A REFORMA DA PREVIDÊNCIA DO GOVERNO BOLSONARO </vt:lpstr>
      <vt:lpstr>A REFORMA DA PREVIDÊNCIA DO GOVERNO BOLSONARO </vt:lpstr>
      <vt:lpstr>A REFORMA DA PREVIDÊNCIA DO GOVERNO BOLSONARO </vt:lpstr>
      <vt:lpstr>A REFORMA DA PREVIDÊNCIA DO GOVERNO BOLSONARO </vt:lpstr>
      <vt:lpstr>Slide 13</vt:lpstr>
      <vt:lpstr>A REFORMA DA PREVIDÊNCIA DO GOVERNO BOLSONARO </vt:lpstr>
      <vt:lpstr>A REFORMA DA PREVIDÊNCIA DO GOVERNO BOLSONARO </vt:lpstr>
      <vt:lpstr>A REFORMA DA PREVIDÊNCIA DO GOVERNO BOLSONARO </vt:lpstr>
      <vt:lpstr>   A REFORMA DA PREVIDÊNCIA DO GOVERNO BOLSONARO    </vt:lpstr>
      <vt:lpstr>A REFORMA DA PREVIDÊNCIA DO GOVERNO BOLSONARO </vt:lpstr>
      <vt:lpstr>A REFORMA DA PREVIDÊNCIA DO GOVERNO BOLSONARO 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PEC 287/2016 A Contra REFORMA do governo golpista</dc:title>
  <dc:creator>WINDOWS 7ULTIMATE</dc:creator>
  <cp:lastModifiedBy>WINDOWS 7ULTIMATE</cp:lastModifiedBy>
  <cp:revision>269</cp:revision>
  <dcterms:created xsi:type="dcterms:W3CDTF">2016-12-09T19:40:34Z</dcterms:created>
  <dcterms:modified xsi:type="dcterms:W3CDTF">2019-04-09T03:01:00Z</dcterms:modified>
</cp:coreProperties>
</file>