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16EA2B-97DD-A01B-BFAC-4035551E0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8A114B9-B7C6-6A2E-6B27-7E670B867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BB4F14-CD73-3B5C-7EBE-1E830DDDF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5BC-CF7A-4A99-A65A-81C2F8F36215}" type="datetimeFigureOut">
              <a:rPr lang="pt-BR" smtClean="0"/>
              <a:t>11/02/2023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9CC330-74C4-44A9-2FCC-1F7BBF277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758D6A-84E0-301E-355E-705F98329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E16A-F6DB-48C1-84FB-34583A89C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11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DCF2B3-93AF-4531-DAB7-2908842A0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FA56E46-0B50-EF58-62F6-8B87302F9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A427AB-B590-0888-5574-E655FD592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5BC-CF7A-4A99-A65A-81C2F8F36215}" type="datetimeFigureOut">
              <a:rPr lang="pt-BR" smtClean="0"/>
              <a:t>11/02/2023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1D4FF4-1E74-BCEF-F3D4-5D7111C5F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3B4456-DF20-AEA9-0BBA-EA99642CE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E16A-F6DB-48C1-84FB-34583A89C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878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C26607-26B2-9E34-12D6-0DD882982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6F772D8-DB43-644F-EDEF-C4ED27F5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B77694-F9CF-F120-3167-6855AE6F6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5BC-CF7A-4A99-A65A-81C2F8F36215}" type="datetimeFigureOut">
              <a:rPr lang="pt-BR" smtClean="0"/>
              <a:t>11/02/2023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469A83-AEF7-FACB-7001-E8C4A2E0B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323FAC-2A44-45BA-CB00-99F3EBEFC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E16A-F6DB-48C1-84FB-34583A89C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08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372EAB-91DA-2033-2AF0-A9541179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F66E9C-A6F7-69B4-C764-0BC20F575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EECF98-2404-45A7-5E21-E6300DF8D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5BC-CF7A-4A99-A65A-81C2F8F36215}" type="datetimeFigureOut">
              <a:rPr lang="pt-BR" smtClean="0"/>
              <a:t>11/02/2023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793846-58AC-A756-FF3A-86977B946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768BC0-D71D-3D2B-2796-D4848A65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E16A-F6DB-48C1-84FB-34583A89C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56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9C47D-967F-6B60-5807-3F17DAFBD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828B897-0B82-428D-DAAA-557375AFE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209373-E836-4A9A-BDC9-CE3735CC0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5BC-CF7A-4A99-A65A-81C2F8F36215}" type="datetimeFigureOut">
              <a:rPr lang="pt-BR" smtClean="0"/>
              <a:t>11/02/2023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65DA35-3FD2-CEE0-6D37-C564A7AB7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E14E7A-1E93-9082-0D66-E8CDED96C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E16A-F6DB-48C1-84FB-34583A89C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512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71138-E863-D7BD-CB31-FBAC4A5E3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4F448E-C712-75BA-FEF5-A1C2AE0AC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9422DA9-657C-9D11-FF51-9B78A36E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D93A91B-857F-6F38-34CE-0F0A2CB19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5BC-CF7A-4A99-A65A-81C2F8F36215}" type="datetimeFigureOut">
              <a:rPr lang="pt-BR" smtClean="0"/>
              <a:t>11/02/2023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4A35BF-5403-5041-73DD-E6BAEE1CC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6C9EAD7-1E19-6BC6-A5C9-0CDD578E2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E16A-F6DB-48C1-84FB-34583A89C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823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C0EE7-A77C-8382-931A-70AA16191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6F486F1-3FD6-42E6-0F42-ACD5BB22B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A28F1EE-76A0-931C-0E93-E022BD790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687E4E9-F30E-58A0-CAB8-6C0F3CF8D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34458E6-E48D-3EF9-2776-2EAEE8D7CC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50FB145-D377-EDA4-518E-244B88659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5BC-CF7A-4A99-A65A-81C2F8F36215}" type="datetimeFigureOut">
              <a:rPr lang="pt-BR" smtClean="0"/>
              <a:t>11/02/2023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2E12288-361D-B4BA-503B-2E7E97586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9505D69-2D99-5542-D60A-29732BC04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E16A-F6DB-48C1-84FB-34583A89C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6153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ACF3B8-678E-2249-7819-1FB390C82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01230F-78AB-839C-3073-C697EFF9C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5BC-CF7A-4A99-A65A-81C2F8F36215}" type="datetimeFigureOut">
              <a:rPr lang="pt-BR" smtClean="0"/>
              <a:t>11/02/2023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FECC77F-C652-7C5C-34AA-B37711894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731EEF6-C8BE-FBAC-4E85-940C15AB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E16A-F6DB-48C1-84FB-34583A89C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82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3B37FAE-24F4-B9EA-478E-E95628C51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5BC-CF7A-4A99-A65A-81C2F8F36215}" type="datetimeFigureOut">
              <a:rPr lang="pt-BR" smtClean="0"/>
              <a:t>11/02/2023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B286A79-2060-CCAB-8F0E-76621967A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3A1DC9B-3F3C-EDA5-6EF3-23B6C2A8A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E16A-F6DB-48C1-84FB-34583A89C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846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F706C-906F-4E7C-E5EB-6478FF866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AF99F1-6DAE-9868-7D88-D46AC6143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6EC71D6-94B6-0727-0860-ADB6DE1F7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E5B8F2A-68C8-1339-E7F9-B9DEC2C7A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5BC-CF7A-4A99-A65A-81C2F8F36215}" type="datetimeFigureOut">
              <a:rPr lang="pt-BR" smtClean="0"/>
              <a:t>11/02/2023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0D87236-DB1A-2CEB-B017-5B07C64B6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3D91925-C2B1-6B5D-3883-B48E0EBBE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E16A-F6DB-48C1-84FB-34583A89C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925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6AE11D-1DC5-A2C9-A97D-CA667367D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D9BFFE3-9E36-7739-C9D0-72C26F8925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A453519-4C68-9460-B693-77AB11091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A6A5C5-AD30-88D0-DB0B-4F91346E2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35BC-CF7A-4A99-A65A-81C2F8F36215}" type="datetimeFigureOut">
              <a:rPr lang="pt-BR" smtClean="0"/>
              <a:t>11/02/2023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0C96C14-9EFF-ED92-7751-C3FEE1AB5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42CB135-15BB-AB7D-35BA-6C3405303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E16A-F6DB-48C1-84FB-34583A89C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67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79CEDD0-D0BF-A1FB-2FB9-D9D0D78DA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D4F076-C172-7C1C-1992-E6FC53820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132FDD-1A1E-DA3A-8511-9EAD88203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335BC-CF7A-4A99-A65A-81C2F8F36215}" type="datetimeFigureOut">
              <a:rPr lang="pt-BR" smtClean="0"/>
              <a:t>11/02/2023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C0FFEC-C5D6-94DD-7808-A3A3261AB4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D4582F-F63D-62E5-0A7D-A5EEAC398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3E16A-F6DB-48C1-84FB-34583A89CF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13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E85A89-A0A0-39B4-06A7-724D362C48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7739"/>
            <a:ext cx="9144000" cy="631859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CNS – Comissão Nacional de Supervisão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E17B80-498A-877E-B700-26F0D8B178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4835" y="2826060"/>
            <a:ext cx="7262191" cy="1679680"/>
          </a:xfrm>
        </p:spPr>
        <p:txBody>
          <a:bodyPr>
            <a:normAutofit fontScale="47500" lnSpcReduction="20000"/>
          </a:bodyPr>
          <a:lstStyle/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7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Reestruturação do Plano de Carreira dos Cargos Técnicos Administrativo em Educação - PCCTAE</a:t>
            </a:r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D5F326C3-3C21-EB00-C283-5EDAF52E25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6101"/>
          <a:stretch/>
        </p:blipFill>
        <p:spPr bwMode="auto">
          <a:xfrm>
            <a:off x="1707677" y="2610678"/>
            <a:ext cx="1592114" cy="1948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324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237EB5-63EB-07CD-33D5-7C980F30C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861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Reestruturação do PCCTAE</a:t>
            </a:r>
            <a:endParaRPr lang="pt-BR" sz="3200" dirty="0"/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4D68E3FF-87C5-3538-B020-39D9CA729C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6101"/>
          <a:stretch/>
        </p:blipFill>
        <p:spPr bwMode="auto">
          <a:xfrm>
            <a:off x="1152939" y="365126"/>
            <a:ext cx="799692" cy="97861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38167AE9-86AE-8013-DFF0-F2D61481E7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403" y="1736036"/>
            <a:ext cx="7791282" cy="425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806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692A56-B1F4-32EA-AE5C-357F8FBAB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861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Reestruturação do PCCTAE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701F81-2932-47E6-3476-4D1747BA1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736"/>
            <a:ext cx="10515600" cy="4833227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Princípios e diretrizes sobre carreira que nortearam nossos debates:</a:t>
            </a:r>
          </a:p>
          <a:p>
            <a:pPr indent="0" algn="ctr">
              <a:buNone/>
            </a:pPr>
            <a:endParaRPr lang="pt-BR" sz="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pt-BR" sz="15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Valorização do piso da tabela salarial, dentro de uma malha salarial equalizada, com manutenção de uma diferença constante e linear, bem como a aproximação entre o piso e o teto da tabela, de uma forma mais estruturada do que temos hoje;</a:t>
            </a:r>
            <a:endParaRPr lang="pt-BR" sz="155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pt-BR" sz="15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Valorização do Vencimento Básico, buscando a linha única no contracheque e a manutenção da paridade entre ativos e aposentados;</a:t>
            </a:r>
            <a:endParaRPr lang="pt-BR" sz="155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pt-BR" sz="1550" spc="-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Não à política de gratificações, que privilegiam o tratamento diferenciado entre ativos, via produtividade, e aposentados que geralmente tem redução dos valores ou até mesmo não recebem gratificações concedidas aos ativos;</a:t>
            </a:r>
            <a:endParaRPr lang="pt-BR" sz="1550" spc="-2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pt-BR" sz="15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Equiparação do piso da tabela salarial com a média das remunerações de outras categorias do Serviço Público Federal da área da Educação, Ciência e Tecnologia;</a:t>
            </a:r>
            <a:endParaRPr lang="pt-BR" sz="155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pt-BR" sz="15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Reparação das perdas inflacionárias do período de 2010 a 2022;</a:t>
            </a:r>
            <a:endParaRPr lang="pt-BR" sz="155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pt-BR" sz="1550" spc="-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Garantia da realização do processo de formação continuada para as/os integrantes da carreira, a partir da normatização e políticas de incentivo da RFEPCT e do Governo Federal;</a:t>
            </a:r>
            <a:endParaRPr lang="pt-BR" sz="155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lvl="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pt-BR" sz="15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Reestruturação da Carreira, buscando a racionalização dos cargos existentes, reduzindo o número de cargos, aglutinando-os por tipo ou funções executadas, bem como a extinção daqueles que não fazem mais sentido de existir. Retomada desse debate junto ao Governo Federal e a resolução dos impasses que existiam antes da suspensão dessa mesa de negociações durante os governos Temer/Bolsonaro.</a:t>
            </a:r>
          </a:p>
          <a:p>
            <a:pPr marL="0" indent="0"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0BD8A0AB-CE6F-7F03-8EED-F6A5DB2879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6101"/>
          <a:stretch/>
        </p:blipFill>
        <p:spPr bwMode="auto">
          <a:xfrm>
            <a:off x="1152939" y="365126"/>
            <a:ext cx="799692" cy="97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20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86D462-979F-7E49-C2F9-1A0DF94EF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861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Reestruturação do PCCTAE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879857-1644-FC5B-8D2D-4D680D7F7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243"/>
            <a:ext cx="10515600" cy="4692720"/>
          </a:xfrm>
        </p:spPr>
        <p:txBody>
          <a:bodyPr/>
          <a:lstStyle/>
          <a:p>
            <a:r>
              <a:rPr lang="pt-BR" dirty="0"/>
              <a:t>Reestruturação da malha salarial, retomando a original da implantação de 16 Padrões de vencimento por Nível de Classificação;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Reestruturação da malha salarial, acabando com o fosso entre os Níveis de Classificação A, B, C e D em relação ao Nível de Classificação E, estabelecido a partir do acordo firmado em 2007, que foi implementado a partir de 2008, 2009 e 2010;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Apresentação da malha salarial (atual e sugerida pela CNS), na próxima tela  →</a:t>
            </a:r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10D0FA3D-820F-0A2E-1002-71664A4CD3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6101"/>
          <a:stretch/>
        </p:blipFill>
        <p:spPr bwMode="auto">
          <a:xfrm>
            <a:off x="874647" y="365126"/>
            <a:ext cx="799692" cy="97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82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9128C77-051A-A265-3E11-AEC5452BA2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951244"/>
              </p:ext>
            </p:extLst>
          </p:nvPr>
        </p:nvGraphicFramePr>
        <p:xfrm>
          <a:off x="1046921" y="215354"/>
          <a:ext cx="4651524" cy="64272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906">
                  <a:extLst>
                    <a:ext uri="{9D8B030D-6E8A-4147-A177-3AD203B41FA5}">
                      <a16:colId xmlns:a16="http://schemas.microsoft.com/office/drawing/2014/main" val="3270272962"/>
                    </a:ext>
                  </a:extLst>
                </a:gridCol>
                <a:gridCol w="188940">
                  <a:extLst>
                    <a:ext uri="{9D8B030D-6E8A-4147-A177-3AD203B41FA5}">
                      <a16:colId xmlns:a16="http://schemas.microsoft.com/office/drawing/2014/main" val="4135780074"/>
                    </a:ext>
                  </a:extLst>
                </a:gridCol>
                <a:gridCol w="188940">
                  <a:extLst>
                    <a:ext uri="{9D8B030D-6E8A-4147-A177-3AD203B41FA5}">
                      <a16:colId xmlns:a16="http://schemas.microsoft.com/office/drawing/2014/main" val="270680370"/>
                    </a:ext>
                  </a:extLst>
                </a:gridCol>
                <a:gridCol w="188940">
                  <a:extLst>
                    <a:ext uri="{9D8B030D-6E8A-4147-A177-3AD203B41FA5}">
                      <a16:colId xmlns:a16="http://schemas.microsoft.com/office/drawing/2014/main" val="145610659"/>
                    </a:ext>
                  </a:extLst>
                </a:gridCol>
                <a:gridCol w="188940">
                  <a:extLst>
                    <a:ext uri="{9D8B030D-6E8A-4147-A177-3AD203B41FA5}">
                      <a16:colId xmlns:a16="http://schemas.microsoft.com/office/drawing/2014/main" val="1796553737"/>
                    </a:ext>
                  </a:extLst>
                </a:gridCol>
                <a:gridCol w="188940">
                  <a:extLst>
                    <a:ext uri="{9D8B030D-6E8A-4147-A177-3AD203B41FA5}">
                      <a16:colId xmlns:a16="http://schemas.microsoft.com/office/drawing/2014/main" val="2735578006"/>
                    </a:ext>
                  </a:extLst>
                </a:gridCol>
                <a:gridCol w="188940">
                  <a:extLst>
                    <a:ext uri="{9D8B030D-6E8A-4147-A177-3AD203B41FA5}">
                      <a16:colId xmlns:a16="http://schemas.microsoft.com/office/drawing/2014/main" val="3435496770"/>
                    </a:ext>
                  </a:extLst>
                </a:gridCol>
                <a:gridCol w="188940">
                  <a:extLst>
                    <a:ext uri="{9D8B030D-6E8A-4147-A177-3AD203B41FA5}">
                      <a16:colId xmlns:a16="http://schemas.microsoft.com/office/drawing/2014/main" val="3590394711"/>
                    </a:ext>
                  </a:extLst>
                </a:gridCol>
                <a:gridCol w="188940">
                  <a:extLst>
                    <a:ext uri="{9D8B030D-6E8A-4147-A177-3AD203B41FA5}">
                      <a16:colId xmlns:a16="http://schemas.microsoft.com/office/drawing/2014/main" val="306491675"/>
                    </a:ext>
                  </a:extLst>
                </a:gridCol>
                <a:gridCol w="188940">
                  <a:extLst>
                    <a:ext uri="{9D8B030D-6E8A-4147-A177-3AD203B41FA5}">
                      <a16:colId xmlns:a16="http://schemas.microsoft.com/office/drawing/2014/main" val="2945400712"/>
                    </a:ext>
                  </a:extLst>
                </a:gridCol>
                <a:gridCol w="188940">
                  <a:extLst>
                    <a:ext uri="{9D8B030D-6E8A-4147-A177-3AD203B41FA5}">
                      <a16:colId xmlns:a16="http://schemas.microsoft.com/office/drawing/2014/main" val="1988893128"/>
                    </a:ext>
                  </a:extLst>
                </a:gridCol>
                <a:gridCol w="188940">
                  <a:extLst>
                    <a:ext uri="{9D8B030D-6E8A-4147-A177-3AD203B41FA5}">
                      <a16:colId xmlns:a16="http://schemas.microsoft.com/office/drawing/2014/main" val="3663291284"/>
                    </a:ext>
                  </a:extLst>
                </a:gridCol>
                <a:gridCol w="188940">
                  <a:extLst>
                    <a:ext uri="{9D8B030D-6E8A-4147-A177-3AD203B41FA5}">
                      <a16:colId xmlns:a16="http://schemas.microsoft.com/office/drawing/2014/main" val="2285581468"/>
                    </a:ext>
                  </a:extLst>
                </a:gridCol>
                <a:gridCol w="188940">
                  <a:extLst>
                    <a:ext uri="{9D8B030D-6E8A-4147-A177-3AD203B41FA5}">
                      <a16:colId xmlns:a16="http://schemas.microsoft.com/office/drawing/2014/main" val="240644969"/>
                    </a:ext>
                  </a:extLst>
                </a:gridCol>
                <a:gridCol w="188940">
                  <a:extLst>
                    <a:ext uri="{9D8B030D-6E8A-4147-A177-3AD203B41FA5}">
                      <a16:colId xmlns:a16="http://schemas.microsoft.com/office/drawing/2014/main" val="1082817513"/>
                    </a:ext>
                  </a:extLst>
                </a:gridCol>
                <a:gridCol w="188940">
                  <a:extLst>
                    <a:ext uri="{9D8B030D-6E8A-4147-A177-3AD203B41FA5}">
                      <a16:colId xmlns:a16="http://schemas.microsoft.com/office/drawing/2014/main" val="4019092444"/>
                    </a:ext>
                  </a:extLst>
                </a:gridCol>
                <a:gridCol w="188940">
                  <a:extLst>
                    <a:ext uri="{9D8B030D-6E8A-4147-A177-3AD203B41FA5}">
                      <a16:colId xmlns:a16="http://schemas.microsoft.com/office/drawing/2014/main" val="1806572086"/>
                    </a:ext>
                  </a:extLst>
                </a:gridCol>
                <a:gridCol w="188940">
                  <a:extLst>
                    <a:ext uri="{9D8B030D-6E8A-4147-A177-3AD203B41FA5}">
                      <a16:colId xmlns:a16="http://schemas.microsoft.com/office/drawing/2014/main" val="3576814265"/>
                    </a:ext>
                  </a:extLst>
                </a:gridCol>
                <a:gridCol w="188940">
                  <a:extLst>
                    <a:ext uri="{9D8B030D-6E8A-4147-A177-3AD203B41FA5}">
                      <a16:colId xmlns:a16="http://schemas.microsoft.com/office/drawing/2014/main" val="1983651623"/>
                    </a:ext>
                  </a:extLst>
                </a:gridCol>
                <a:gridCol w="188940">
                  <a:extLst>
                    <a:ext uri="{9D8B030D-6E8A-4147-A177-3AD203B41FA5}">
                      <a16:colId xmlns:a16="http://schemas.microsoft.com/office/drawing/2014/main" val="3970208415"/>
                    </a:ext>
                  </a:extLst>
                </a:gridCol>
                <a:gridCol w="188940">
                  <a:extLst>
                    <a:ext uri="{9D8B030D-6E8A-4147-A177-3AD203B41FA5}">
                      <a16:colId xmlns:a16="http://schemas.microsoft.com/office/drawing/2014/main" val="1625007171"/>
                    </a:ext>
                  </a:extLst>
                </a:gridCol>
                <a:gridCol w="575818">
                  <a:extLst>
                    <a:ext uri="{9D8B030D-6E8A-4147-A177-3AD203B41FA5}">
                      <a16:colId xmlns:a16="http://schemas.microsoft.com/office/drawing/2014/main" val="2056349749"/>
                    </a:ext>
                  </a:extLst>
                </a:gridCol>
              </a:tblGrid>
              <a:tr h="155097"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pt-BR" sz="600" u="none" strike="noStrike">
                          <a:effectLst/>
                        </a:rPr>
                        <a:t>CARREIRA ÚNICA COM 16</a:t>
                      </a:r>
                      <a:endParaRPr lang="pt-BR" sz="6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49183"/>
                  </a:ext>
                </a:extLst>
              </a:tr>
              <a:tr h="1302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P.V.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A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B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C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D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E 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REM.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extLst>
                  <a:ext uri="{0D108BD9-81ED-4DB2-BD59-A6C34878D82A}">
                    <a16:rowId xmlns:a16="http://schemas.microsoft.com/office/drawing/2014/main" val="3615828889"/>
                  </a:ext>
                </a:extLst>
              </a:tr>
              <a:tr h="1240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II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III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IV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II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III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IV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II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III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IV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II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III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IV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II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III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IV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653773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48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8.268,49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2624195958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47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PISO</a:t>
                      </a:r>
                      <a:endParaRPr lang="pt-BR" sz="400" b="1" i="0" u="none" strike="noStrike"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STEP</a:t>
                      </a:r>
                      <a:endParaRPr lang="pt-BR" sz="400" b="1" i="0" u="none" strike="noStrike"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7.958,12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1813319643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46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1.369,29</a:t>
                      </a:r>
                      <a:endParaRPr lang="pt-BR" sz="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3,90%</a:t>
                      </a:r>
                      <a:endParaRPr lang="pt-BR" sz="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7.659,41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4070480291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45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7.371,90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4034351169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44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7.095,19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3660841517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43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6.828,86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290730044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42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6.572,53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138868714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41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6.325,83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4251017366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40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6.088,38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2316120161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39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5.859,85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1139069047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38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5.639,89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3197935811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37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5.428,19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1698535887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36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5.224,44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2554951508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35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5.028,33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2829399135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34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4.839,59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2700865352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33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4.657,93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238079996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32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4.483,09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2418105273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31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4.314,81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874040285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30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4.152,85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2904462600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3.996,97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378629032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3.846,94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3187542134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3.702,54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4293690146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3.563,56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549508853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3.429,80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2038386163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3.301,06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4288131258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3.177,15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950830183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3.057,89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1467196022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2.943,11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1292731260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2.832,64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787216023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2.726,31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586512124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2.623,98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3913615192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2.525,48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3831403679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2.430,68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3662904807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2.339,45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3396471907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2.251,63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3530196809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2.167,12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4036713628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2.085,77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450499171"/>
                  </a:ext>
                </a:extLst>
              </a:tr>
              <a:tr h="124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2.007,48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970172449"/>
                  </a:ext>
                </a:extLst>
              </a:tr>
              <a:tr h="1302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1.932,13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2351765585"/>
                  </a:ext>
                </a:extLst>
              </a:tr>
              <a:tr h="1302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1.859,60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1211688230"/>
                  </a:ext>
                </a:extLst>
              </a:tr>
              <a:tr h="1302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1.789,80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927992332"/>
                  </a:ext>
                </a:extLst>
              </a:tr>
              <a:tr h="1302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1.722,62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3577599955"/>
                  </a:ext>
                </a:extLst>
              </a:tr>
              <a:tr h="1302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1.657,96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3472765545"/>
                  </a:ext>
                </a:extLst>
              </a:tr>
              <a:tr h="1302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1.595,72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32039846"/>
                  </a:ext>
                </a:extLst>
              </a:tr>
              <a:tr h="1302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1.535,83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998963675"/>
                  </a:ext>
                </a:extLst>
              </a:tr>
              <a:tr h="1302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1.478,18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2995296593"/>
                  </a:ext>
                </a:extLst>
              </a:tr>
              <a:tr h="1302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1.422,69</a:t>
                      </a:r>
                      <a:endParaRPr lang="pt-BR" sz="4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1206770647"/>
                  </a:ext>
                </a:extLst>
              </a:tr>
              <a:tr h="1302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 dirty="0">
                          <a:effectLst/>
                        </a:rPr>
                        <a:t>1.369,29</a:t>
                      </a:r>
                      <a:endParaRPr lang="pt-BR" sz="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00" marR="4200" marT="4200" marB="0" anchor="b"/>
                </a:tc>
                <a:extLst>
                  <a:ext uri="{0D108BD9-81ED-4DB2-BD59-A6C34878D82A}">
                    <a16:rowId xmlns:a16="http://schemas.microsoft.com/office/drawing/2014/main" val="280036764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2CBEABCF-C606-2F49-BE92-E0A76E62B5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075487"/>
              </p:ext>
            </p:extLst>
          </p:nvPr>
        </p:nvGraphicFramePr>
        <p:xfrm>
          <a:off x="6432824" y="215354"/>
          <a:ext cx="4526728" cy="6427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940">
                  <a:extLst>
                    <a:ext uri="{9D8B030D-6E8A-4147-A177-3AD203B41FA5}">
                      <a16:colId xmlns:a16="http://schemas.microsoft.com/office/drawing/2014/main" val="3446931466"/>
                    </a:ext>
                  </a:extLst>
                </a:gridCol>
                <a:gridCol w="183871">
                  <a:extLst>
                    <a:ext uri="{9D8B030D-6E8A-4147-A177-3AD203B41FA5}">
                      <a16:colId xmlns:a16="http://schemas.microsoft.com/office/drawing/2014/main" val="2645854534"/>
                    </a:ext>
                  </a:extLst>
                </a:gridCol>
                <a:gridCol w="183871">
                  <a:extLst>
                    <a:ext uri="{9D8B030D-6E8A-4147-A177-3AD203B41FA5}">
                      <a16:colId xmlns:a16="http://schemas.microsoft.com/office/drawing/2014/main" val="3759704915"/>
                    </a:ext>
                  </a:extLst>
                </a:gridCol>
                <a:gridCol w="183871">
                  <a:extLst>
                    <a:ext uri="{9D8B030D-6E8A-4147-A177-3AD203B41FA5}">
                      <a16:colId xmlns:a16="http://schemas.microsoft.com/office/drawing/2014/main" val="1903256121"/>
                    </a:ext>
                  </a:extLst>
                </a:gridCol>
                <a:gridCol w="183871">
                  <a:extLst>
                    <a:ext uri="{9D8B030D-6E8A-4147-A177-3AD203B41FA5}">
                      <a16:colId xmlns:a16="http://schemas.microsoft.com/office/drawing/2014/main" val="250407254"/>
                    </a:ext>
                  </a:extLst>
                </a:gridCol>
                <a:gridCol w="183871">
                  <a:extLst>
                    <a:ext uri="{9D8B030D-6E8A-4147-A177-3AD203B41FA5}">
                      <a16:colId xmlns:a16="http://schemas.microsoft.com/office/drawing/2014/main" val="3993567251"/>
                    </a:ext>
                  </a:extLst>
                </a:gridCol>
                <a:gridCol w="183871">
                  <a:extLst>
                    <a:ext uri="{9D8B030D-6E8A-4147-A177-3AD203B41FA5}">
                      <a16:colId xmlns:a16="http://schemas.microsoft.com/office/drawing/2014/main" val="1838187570"/>
                    </a:ext>
                  </a:extLst>
                </a:gridCol>
                <a:gridCol w="183871">
                  <a:extLst>
                    <a:ext uri="{9D8B030D-6E8A-4147-A177-3AD203B41FA5}">
                      <a16:colId xmlns:a16="http://schemas.microsoft.com/office/drawing/2014/main" val="265066805"/>
                    </a:ext>
                  </a:extLst>
                </a:gridCol>
                <a:gridCol w="183871">
                  <a:extLst>
                    <a:ext uri="{9D8B030D-6E8A-4147-A177-3AD203B41FA5}">
                      <a16:colId xmlns:a16="http://schemas.microsoft.com/office/drawing/2014/main" val="3078616155"/>
                    </a:ext>
                  </a:extLst>
                </a:gridCol>
                <a:gridCol w="183871">
                  <a:extLst>
                    <a:ext uri="{9D8B030D-6E8A-4147-A177-3AD203B41FA5}">
                      <a16:colId xmlns:a16="http://schemas.microsoft.com/office/drawing/2014/main" val="1777600708"/>
                    </a:ext>
                  </a:extLst>
                </a:gridCol>
                <a:gridCol w="183871">
                  <a:extLst>
                    <a:ext uri="{9D8B030D-6E8A-4147-A177-3AD203B41FA5}">
                      <a16:colId xmlns:a16="http://schemas.microsoft.com/office/drawing/2014/main" val="563761982"/>
                    </a:ext>
                  </a:extLst>
                </a:gridCol>
                <a:gridCol w="183871">
                  <a:extLst>
                    <a:ext uri="{9D8B030D-6E8A-4147-A177-3AD203B41FA5}">
                      <a16:colId xmlns:a16="http://schemas.microsoft.com/office/drawing/2014/main" val="2430466866"/>
                    </a:ext>
                  </a:extLst>
                </a:gridCol>
                <a:gridCol w="183871">
                  <a:extLst>
                    <a:ext uri="{9D8B030D-6E8A-4147-A177-3AD203B41FA5}">
                      <a16:colId xmlns:a16="http://schemas.microsoft.com/office/drawing/2014/main" val="3074006381"/>
                    </a:ext>
                  </a:extLst>
                </a:gridCol>
                <a:gridCol w="183871">
                  <a:extLst>
                    <a:ext uri="{9D8B030D-6E8A-4147-A177-3AD203B41FA5}">
                      <a16:colId xmlns:a16="http://schemas.microsoft.com/office/drawing/2014/main" val="279346092"/>
                    </a:ext>
                  </a:extLst>
                </a:gridCol>
                <a:gridCol w="183871">
                  <a:extLst>
                    <a:ext uri="{9D8B030D-6E8A-4147-A177-3AD203B41FA5}">
                      <a16:colId xmlns:a16="http://schemas.microsoft.com/office/drawing/2014/main" val="1096088426"/>
                    </a:ext>
                  </a:extLst>
                </a:gridCol>
                <a:gridCol w="183871">
                  <a:extLst>
                    <a:ext uri="{9D8B030D-6E8A-4147-A177-3AD203B41FA5}">
                      <a16:colId xmlns:a16="http://schemas.microsoft.com/office/drawing/2014/main" val="4243376219"/>
                    </a:ext>
                  </a:extLst>
                </a:gridCol>
                <a:gridCol w="183871">
                  <a:extLst>
                    <a:ext uri="{9D8B030D-6E8A-4147-A177-3AD203B41FA5}">
                      <a16:colId xmlns:a16="http://schemas.microsoft.com/office/drawing/2014/main" val="4141136541"/>
                    </a:ext>
                  </a:extLst>
                </a:gridCol>
                <a:gridCol w="183871">
                  <a:extLst>
                    <a:ext uri="{9D8B030D-6E8A-4147-A177-3AD203B41FA5}">
                      <a16:colId xmlns:a16="http://schemas.microsoft.com/office/drawing/2014/main" val="1075880348"/>
                    </a:ext>
                  </a:extLst>
                </a:gridCol>
                <a:gridCol w="183871">
                  <a:extLst>
                    <a:ext uri="{9D8B030D-6E8A-4147-A177-3AD203B41FA5}">
                      <a16:colId xmlns:a16="http://schemas.microsoft.com/office/drawing/2014/main" val="4002409106"/>
                    </a:ext>
                  </a:extLst>
                </a:gridCol>
                <a:gridCol w="183871">
                  <a:extLst>
                    <a:ext uri="{9D8B030D-6E8A-4147-A177-3AD203B41FA5}">
                      <a16:colId xmlns:a16="http://schemas.microsoft.com/office/drawing/2014/main" val="322237067"/>
                    </a:ext>
                  </a:extLst>
                </a:gridCol>
                <a:gridCol w="183871">
                  <a:extLst>
                    <a:ext uri="{9D8B030D-6E8A-4147-A177-3AD203B41FA5}">
                      <a16:colId xmlns:a16="http://schemas.microsoft.com/office/drawing/2014/main" val="3374784314"/>
                    </a:ext>
                  </a:extLst>
                </a:gridCol>
                <a:gridCol w="560368">
                  <a:extLst>
                    <a:ext uri="{9D8B030D-6E8A-4147-A177-3AD203B41FA5}">
                      <a16:colId xmlns:a16="http://schemas.microsoft.com/office/drawing/2014/main" val="3407002348"/>
                    </a:ext>
                  </a:extLst>
                </a:gridCol>
              </a:tblGrid>
              <a:tr h="189708"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pt-BR" sz="800" u="none" strike="noStrike">
                          <a:effectLst/>
                        </a:rPr>
                        <a:t>CARREIRA ÚNICA COM 16</a:t>
                      </a:r>
                      <a:endParaRPr lang="pt-BR" sz="800" b="1" i="0" u="none" strike="noStrike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372600"/>
                  </a:ext>
                </a:extLst>
              </a:tr>
              <a:tr h="15935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P.V.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A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B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C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D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E 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REM.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extLst>
                  <a:ext uri="{0D108BD9-81ED-4DB2-BD59-A6C34878D82A}">
                    <a16:rowId xmlns:a16="http://schemas.microsoft.com/office/drawing/2014/main" val="2753975401"/>
                  </a:ext>
                </a:extLst>
              </a:tr>
              <a:tr h="1517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I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II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III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IV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I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II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III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IV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I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II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III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IV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I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II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III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IV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I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II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III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IV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555300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39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15.494,11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3630224159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38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PISO</a:t>
                      </a:r>
                      <a:endParaRPr lang="pt-BR" sz="500" b="1" i="0" u="none" strike="noStrike"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STEP</a:t>
                      </a:r>
                      <a:endParaRPr lang="pt-BR" sz="500" b="1" i="0" u="none" strike="noStrike"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14.756,29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367781530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37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2.426,46</a:t>
                      </a:r>
                      <a:endParaRPr lang="pt-BR" sz="5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5,00%</a:t>
                      </a:r>
                      <a:endParaRPr lang="pt-BR" sz="5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14.053,61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248207626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36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13.384,39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2996653494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35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12.747,04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2447277175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34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12.140,04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3223730065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33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11.561,94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3453118489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32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11.011,37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3052937678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31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10.487,02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23958870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30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9.987,64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2271063271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29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9.512,04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3107673123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28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9.059,08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364697420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27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8.627,70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2280958261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26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8.216,85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2348271960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25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7.825,58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2518971659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24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7.452,93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2890751680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23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7.098,03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812251182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22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6.760,03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2847113079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21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6.438,12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4139485942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20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6.131,54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473228365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19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5.839,57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3205994539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18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5.561,49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1593632964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17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5.296,66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2270329431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16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5.044,44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4222632697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15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4.804,22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3554845945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14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4.575,45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1189729407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13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4.357,57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484814999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12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4.150,07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1987154565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11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3.952,45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4152421646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10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10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3.764,24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3796645896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9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3.584,99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3896174761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8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3.414,27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1906481770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7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3.251,69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2504305186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6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3.096,85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2076409891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5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2.949,38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3375057790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4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2.808,93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22868605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3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2.675,17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131811393"/>
                  </a:ext>
                </a:extLst>
              </a:tr>
              <a:tr h="1517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2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2.547,78</a:t>
                      </a:r>
                      <a:endParaRPr lang="pt-BR" sz="500" b="1" i="0" u="none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701731659"/>
                  </a:ext>
                </a:extLst>
              </a:tr>
              <a:tr h="1593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>
                          <a:effectLst/>
                        </a:rPr>
                        <a:t>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1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500" u="none" strike="noStrike">
                          <a:effectLst/>
                        </a:rPr>
                        <a:t> </a:t>
                      </a:r>
                      <a:endParaRPr lang="pt-BR" sz="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u="none" strike="noStrike" dirty="0">
                          <a:effectLst/>
                        </a:rPr>
                        <a:t>2.426,46</a:t>
                      </a:r>
                      <a:endParaRPr lang="pt-BR" sz="5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37" marR="5137" marT="5137" marB="0" anchor="b"/>
                </a:tc>
                <a:extLst>
                  <a:ext uri="{0D108BD9-81ED-4DB2-BD59-A6C34878D82A}">
                    <a16:rowId xmlns:a16="http://schemas.microsoft.com/office/drawing/2014/main" val="3492720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595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237EB5-63EB-07CD-33D5-7C980F30C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861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Reestruturação do PCCTAE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050D54-0A9C-3F59-F5EF-7F14A4C18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/>
          <a:lstStyle/>
          <a:p>
            <a:pPr algn="just"/>
            <a:r>
              <a:rPr lang="pt-BR" dirty="0"/>
              <a:t>Proposta de recomposição do Piso do PCCTAE a partir da recomposição das perdas salariais de 2010 a 2022.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4D68E3FF-87C5-3538-B020-39D9CA729C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6101"/>
          <a:stretch/>
        </p:blipFill>
        <p:spPr bwMode="auto">
          <a:xfrm>
            <a:off x="1152939" y="365126"/>
            <a:ext cx="799692" cy="97861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ED55B77-F76E-B412-3511-0552DD67F2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961" t="38532" r="33172" b="48908"/>
          <a:stretch/>
        </p:blipFill>
        <p:spPr bwMode="auto">
          <a:xfrm>
            <a:off x="859906" y="2939097"/>
            <a:ext cx="10479254" cy="16486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6E4EBFB6-A882-5C96-6206-78B182B60BC2}"/>
              </a:ext>
            </a:extLst>
          </p:cNvPr>
          <p:cNvSpPr txBox="1"/>
          <p:nvPr/>
        </p:nvSpPr>
        <p:spPr>
          <a:xfrm>
            <a:off x="5112270" y="4585251"/>
            <a:ext cx="6096000" cy="214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31800" algn="r">
              <a:lnSpc>
                <a:spcPct val="107000"/>
              </a:lnSpc>
              <a:spcAft>
                <a:spcPts val="800"/>
              </a:spcAft>
            </a:pPr>
            <a:r>
              <a:rPr lang="pt-BR" sz="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Forte: cálculos apresentados por David Lobão</a:t>
            </a:r>
            <a:endParaRPr lang="pt-BR" sz="32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482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237EB5-63EB-07CD-33D5-7C980F30C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861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Reestruturação do PCCTAE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050D54-0A9C-3F59-F5EF-7F14A4C18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/>
          <a:lstStyle/>
          <a:p>
            <a:pPr algn="just"/>
            <a:r>
              <a:rPr lang="pt-BR" b="1" dirty="0"/>
              <a:t>Proposta de recomposição do Piso do PCCTAE a partir da média das remunerações de algumas categorias do Serviço Público Federal que abrigam a Educação, Ciência e Tecnologia (ECT).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4D68E3FF-87C5-3538-B020-39D9CA729C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6101"/>
          <a:stretch/>
        </p:blipFill>
        <p:spPr bwMode="auto">
          <a:xfrm>
            <a:off x="1152939" y="365126"/>
            <a:ext cx="799692" cy="978610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8A6CE80-0D07-9B8C-A57D-4238871505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814800"/>
              </p:ext>
            </p:extLst>
          </p:nvPr>
        </p:nvGraphicFramePr>
        <p:xfrm>
          <a:off x="1152938" y="2835966"/>
          <a:ext cx="10098157" cy="2035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861">
                  <a:extLst>
                    <a:ext uri="{9D8B030D-6E8A-4147-A177-3AD203B41FA5}">
                      <a16:colId xmlns:a16="http://schemas.microsoft.com/office/drawing/2014/main" val="3855210728"/>
                    </a:ext>
                  </a:extLst>
                </a:gridCol>
                <a:gridCol w="6347226">
                  <a:extLst>
                    <a:ext uri="{9D8B030D-6E8A-4147-A177-3AD203B41FA5}">
                      <a16:colId xmlns:a16="http://schemas.microsoft.com/office/drawing/2014/main" val="2463153644"/>
                    </a:ext>
                  </a:extLst>
                </a:gridCol>
                <a:gridCol w="1633401">
                  <a:extLst>
                    <a:ext uri="{9D8B030D-6E8A-4147-A177-3AD203B41FA5}">
                      <a16:colId xmlns:a16="http://schemas.microsoft.com/office/drawing/2014/main" val="1382970817"/>
                    </a:ext>
                  </a:extLst>
                </a:gridCol>
                <a:gridCol w="1928669">
                  <a:extLst>
                    <a:ext uri="{9D8B030D-6E8A-4147-A177-3AD203B41FA5}">
                      <a16:colId xmlns:a16="http://schemas.microsoft.com/office/drawing/2014/main" val="3924357779"/>
                    </a:ext>
                  </a:extLst>
                </a:gridCol>
              </a:tblGrid>
              <a:tr h="276377">
                <a:tc gridSpan="2"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</a:rPr>
                        <a:t>ORGÃOS ÁREA DA EDUCAÇÃO, CIÊNCIA E TECNOLOGIA (ECT)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</a:rPr>
                        <a:t>NA ATIVO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</a:rPr>
                        <a:t>NA APOSENTADO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55401849"/>
                  </a:ext>
                </a:extLst>
              </a:tr>
              <a:tr h="276377">
                <a:tc gridSpan="2">
                  <a:txBody>
                    <a:bodyPr/>
                    <a:lstStyle/>
                    <a:p>
                      <a:r>
                        <a:rPr lang="pt-BR" sz="900" dirty="0">
                          <a:effectLst/>
                        </a:rPr>
                        <a:t>PCCTAE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</a:rPr>
                        <a:t>R$ 1.326,72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</a:rPr>
                        <a:t>R$ 1.326,72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64489245"/>
                  </a:ext>
                </a:extLst>
              </a:tr>
              <a:tr h="276377">
                <a:tc gridSpan="2">
                  <a:txBody>
                    <a:bodyPr/>
                    <a:lstStyle/>
                    <a:p>
                      <a:r>
                        <a:rPr lang="pt-BR" sz="900" dirty="0">
                          <a:effectLst/>
                        </a:rPr>
                        <a:t>CIÊNCIA E TECNOLOGIA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</a:rPr>
                        <a:t>R$ 2.354,14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</a:rPr>
                        <a:t>R$ 1.909,14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91466524"/>
                  </a:ext>
                </a:extLst>
              </a:tr>
              <a:tr h="285334">
                <a:tc gridSpan="2">
                  <a:txBody>
                    <a:bodyPr/>
                    <a:lstStyle/>
                    <a:p>
                      <a:r>
                        <a:rPr lang="pt-BR" sz="900">
                          <a:effectLst/>
                        </a:rPr>
                        <a:t>PLANO DE CLASSIFICAÇÃO DE CARGOS (PCC)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</a:rPr>
                        <a:t>R$ 2.534,61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</a:rPr>
                        <a:t>R$ 2.071,81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04037623"/>
                  </a:ext>
                </a:extLst>
              </a:tr>
              <a:tr h="276377">
                <a:tc gridSpan="2">
                  <a:txBody>
                    <a:bodyPr/>
                    <a:lstStyle/>
                    <a:p>
                      <a:r>
                        <a:rPr lang="pt-BR" sz="900">
                          <a:effectLst/>
                        </a:rPr>
                        <a:t>INEP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</a:rPr>
                        <a:t>R$ 2.947,02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</a:rPr>
                        <a:t>R$ 2.147,02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94360964"/>
                  </a:ext>
                </a:extLst>
              </a:tr>
              <a:tr h="276377">
                <a:tc gridSpan="2">
                  <a:txBody>
                    <a:bodyPr/>
                    <a:lstStyle/>
                    <a:p>
                      <a:r>
                        <a:rPr lang="pt-BR" sz="900">
                          <a:effectLst/>
                        </a:rPr>
                        <a:t>PLANO GERAL DE CARGOS PODER EXECUTIVO - PGPE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</a:rPr>
                        <a:t>R$ 2.969,79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</a:rPr>
                        <a:t>R$ 2.458,79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17508614"/>
                  </a:ext>
                </a:extLst>
              </a:tr>
              <a:tr h="368503">
                <a:tc>
                  <a:txBody>
                    <a:bodyPr/>
                    <a:lstStyle/>
                    <a:p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900">
                          <a:effectLst/>
                        </a:rPr>
                        <a:t>R$ 2.426,46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</a:rPr>
                        <a:t>R$ 1.982,70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35280627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D7FB757C-92E8-C326-365D-2726B5154240}"/>
              </a:ext>
            </a:extLst>
          </p:cNvPr>
          <p:cNvSpPr txBox="1"/>
          <p:nvPr/>
        </p:nvSpPr>
        <p:spPr>
          <a:xfrm>
            <a:off x="1152939" y="5017677"/>
            <a:ext cx="100981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OBS: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 diferença da remuneração entre Ativos e Aposentados ocorre devido a política de gratificações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pt-B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DFCDA51-3090-4937-FE23-AE19352FF04F}"/>
              </a:ext>
            </a:extLst>
          </p:cNvPr>
          <p:cNvSpPr txBox="1"/>
          <p:nvPr/>
        </p:nvSpPr>
        <p:spPr>
          <a:xfrm>
            <a:off x="1152939" y="5592188"/>
            <a:ext cx="10098156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pt-BR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PRÓXIMA TELA – PISOS DAS CATEGORIAS DO SERVIÇO PÚBLICO FEDERAL COM OS TRÊS NÍVEIS DE ESCOLARIDADE (NA, NM e NS)</a:t>
            </a:r>
            <a:endParaRPr lang="pt-B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988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AE5364AC-65A8-5C39-99BD-1E1E14F18C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5304" y="331304"/>
            <a:ext cx="8953506" cy="6255291"/>
          </a:xfrm>
        </p:spPr>
      </p:pic>
    </p:spTree>
    <p:extLst>
      <p:ext uri="{BB962C8B-B14F-4D97-AF65-F5344CB8AC3E}">
        <p14:creationId xmlns:p14="http://schemas.microsoft.com/office/powerpoint/2010/main" val="1772902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237EB5-63EB-07CD-33D5-7C980F30C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861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Reestruturação do PCCTAE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050D54-0A9C-3F59-F5EF-7F14A4C18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209"/>
            <a:ext cx="10515600" cy="4836826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Aumento do </a:t>
            </a:r>
            <a:r>
              <a:rPr lang="pt-BR" sz="1800" b="1" i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STEP</a:t>
            </a:r>
            <a:endParaRPr lang="pt-BR" sz="1800" b="1" i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pt-BR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Reajuste do </a:t>
            </a:r>
            <a:r>
              <a:rPr lang="pt-BR" sz="1800" i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Step</a:t>
            </a:r>
            <a:r>
              <a:rPr lang="pt-BR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para 5%, conforme proposta histórica do SINASEFE e da FASUBRA. Este é um processo pendente desde 2012, quando foi a última vez que o Governo editou um acordo aumentando o valor percentual do </a:t>
            </a:r>
            <a:r>
              <a:rPr lang="pt-BR" sz="1800" i="1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step</a:t>
            </a:r>
            <a:r>
              <a:rPr lang="pt-BR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para 3,9%;</a:t>
            </a:r>
            <a:endParaRPr lang="pt-BR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pt-BR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b) Racionalização dos Cargos do PCCTAE</a:t>
            </a:r>
            <a:endParaRPr lang="pt-BR" sz="1800" b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pt-BR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Até o final do Governo Dilma tivemos algum debate sobre a reestruturação do PCCTAE. Defendemos a necessidade de recomposição imediata da Comissão Nacional de Supervisão (CNS) no MEC, com a participação do Governo e Entidades da Educação (SINASEFE e FASUBRA), bem como a retomada das negociações, para que impasses anteriores não continuem inviabilizando este debate. 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pt-BR" sz="1800" b="1" spc="-1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c) Garantia do processo de formação continuada, a partir da Capacitação e Qualificação: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pt-BR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Um dos elementos centrais da proposta inaugural do PCCTAE é o processo de formação continuada, tendo sido implantado o reconhecimento da capacitação profissional, através dos 4 níveis de capacitação, e também a implantação do Incentivo à qualificação (IQ), como instrumentos de melhoria e ampliação da capacidade do corpo de servidores/as das </a:t>
            </a:r>
            <a:r>
              <a:rPr lang="pt-BR" sz="18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IFEs</a:t>
            </a:r>
            <a:r>
              <a:rPr lang="pt-BR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endParaRPr lang="pt-BR" sz="18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pt-BR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Reabertura do processo negocial entre Governo e SINASEFE/ FASUBRA </a:t>
            </a:r>
            <a:r>
              <a:rPr lang="pt-BR" sz="1800" spc="-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para a formalização de normas, regulamentos e programas que incentivem e</a:t>
            </a:r>
            <a:r>
              <a:rPr lang="pt-BR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proporcionem a formação continuada</a:t>
            </a:r>
            <a:endParaRPr lang="pt-BR" sz="18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4D68E3FF-87C5-3538-B020-39D9CA729C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6101"/>
          <a:stretch/>
        </p:blipFill>
        <p:spPr bwMode="auto">
          <a:xfrm>
            <a:off x="1152939" y="365126"/>
            <a:ext cx="799692" cy="97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997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237EB5-63EB-07CD-33D5-7C980F30C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861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Reestruturação do PCCTAE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050D54-0A9C-3F59-F5EF-7F14A4C18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209"/>
            <a:ext cx="10515600" cy="48898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Tarefas para o Próximo período:</a:t>
            </a:r>
          </a:p>
          <a:p>
            <a:pPr marL="514350" indent="-514350" algn="just">
              <a:buAutoNum type="arabicParenR"/>
            </a:pPr>
            <a:r>
              <a:rPr lang="pt-BR" dirty="0"/>
              <a:t>Retomada ou criação dos </a:t>
            </a:r>
            <a:r>
              <a:rPr lang="pt-BR" dirty="0" err="1"/>
              <a:t>GTs</a:t>
            </a:r>
            <a:r>
              <a:rPr lang="pt-BR" dirty="0"/>
              <a:t> Carreiras de Base, que irão debater tecnicamente sobre a nossa e outras propostas que surgirem, para </a:t>
            </a:r>
            <a:r>
              <a:rPr lang="pt-BR" dirty="0" err="1"/>
              <a:t>consequemente</a:t>
            </a:r>
            <a:r>
              <a:rPr lang="pt-BR" dirty="0"/>
              <a:t> </a:t>
            </a:r>
            <a:r>
              <a:rPr lang="pt-BR" dirty="0" err="1"/>
              <a:t>discutí-las</a:t>
            </a:r>
            <a:r>
              <a:rPr lang="pt-BR" dirty="0"/>
              <a:t> em Assembleias de Base e, posteriormente, nos fóruns e instâncias nacionais para fecharmos uma proposta do SINASEFE;</a:t>
            </a:r>
          </a:p>
          <a:p>
            <a:pPr marL="514350" indent="-514350" algn="just">
              <a:buAutoNum type="arabicParenR"/>
            </a:pPr>
            <a:r>
              <a:rPr lang="pt-BR" dirty="0"/>
              <a:t>Envio do material para municiar esse debate nas bases;</a:t>
            </a:r>
          </a:p>
          <a:p>
            <a:pPr marL="514350" indent="-514350" algn="just">
              <a:buAutoNum type="arabicParenR"/>
            </a:pPr>
            <a:r>
              <a:rPr lang="pt-BR" dirty="0"/>
              <a:t>Realizar uma aproximação ainda maior com a FASUBRA para que o debate se dê em conjunto e que as posições das Entidades possam se aproximar em benefício das negociações com o Governo;</a:t>
            </a:r>
          </a:p>
          <a:p>
            <a:pPr marL="514350" indent="-514350" algn="just">
              <a:buAutoNum type="arabicParenR"/>
            </a:pPr>
            <a:r>
              <a:rPr lang="pt-BR" dirty="0"/>
              <a:t>Realizar um GT Carreira Nacional, antecedendo à próxima PLENA. </a:t>
            </a:r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4D68E3FF-87C5-3538-B020-39D9CA729C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6101"/>
          <a:stretch/>
        </p:blipFill>
        <p:spPr bwMode="auto">
          <a:xfrm>
            <a:off x="1152939" y="365126"/>
            <a:ext cx="799692" cy="97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3532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2826</Words>
  <Application>Microsoft Office PowerPoint</Application>
  <PresentationFormat>Widescreen</PresentationFormat>
  <Paragraphs>2006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Times New Roman</vt:lpstr>
      <vt:lpstr>Wingdings</vt:lpstr>
      <vt:lpstr>Tema do Office</vt:lpstr>
      <vt:lpstr>CNS – Comissão Nacional de Supervisão</vt:lpstr>
      <vt:lpstr>Reestruturação do PCCTAE</vt:lpstr>
      <vt:lpstr>Reestruturação do PCCTAE</vt:lpstr>
      <vt:lpstr>Apresentação do PowerPoint</vt:lpstr>
      <vt:lpstr>Reestruturação do PCCTAE</vt:lpstr>
      <vt:lpstr>Reestruturação do PCCTAE</vt:lpstr>
      <vt:lpstr>Apresentação do PowerPoint</vt:lpstr>
      <vt:lpstr>Reestruturação do PCCTAE</vt:lpstr>
      <vt:lpstr>Reestruturação do PCCTAE</vt:lpstr>
      <vt:lpstr>Reestruturação do PCCTAE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CNS – Comissão Nacional de Supervisão</dc:title>
  <dc:creator>WILLIAM CARVALHO</dc:creator>
  <cp:lastModifiedBy>WILLIAM CARVALHO</cp:lastModifiedBy>
  <cp:revision>3</cp:revision>
  <dcterms:created xsi:type="dcterms:W3CDTF">2023-02-11T19:06:07Z</dcterms:created>
  <dcterms:modified xsi:type="dcterms:W3CDTF">2023-02-11T19:43:23Z</dcterms:modified>
</cp:coreProperties>
</file>