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68" r:id="rId5"/>
    <p:sldId id="269" r:id="rId6"/>
    <p:sldId id="261" r:id="rId7"/>
    <p:sldId id="262" r:id="rId8"/>
    <p:sldId id="270" r:id="rId9"/>
    <p:sldId id="263" r:id="rId10"/>
    <p:sldId id="271" r:id="rId11"/>
    <p:sldId id="264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2772-FD0E-43A1-889D-BA8D8F4DC5A0}" type="datetimeFigureOut">
              <a:rPr lang="pt-BR" smtClean="0"/>
              <a:t>19/08/2016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03A9-9629-4B9B-826C-DEED9BACE3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0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2772-FD0E-43A1-889D-BA8D8F4DC5A0}" type="datetimeFigureOut">
              <a:rPr lang="pt-BR" smtClean="0"/>
              <a:t>19/08/2016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03A9-9629-4B9B-826C-DEED9BACE3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39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2772-FD0E-43A1-889D-BA8D8F4DC5A0}" type="datetimeFigureOut">
              <a:rPr lang="pt-BR" smtClean="0"/>
              <a:t>19/08/2016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03A9-9629-4B9B-826C-DEED9BACE3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53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2772-FD0E-43A1-889D-BA8D8F4DC5A0}" type="datetimeFigureOut">
              <a:rPr lang="pt-BR" smtClean="0"/>
              <a:t>19/08/2016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03A9-9629-4B9B-826C-DEED9BACE3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6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2772-FD0E-43A1-889D-BA8D8F4DC5A0}" type="datetimeFigureOut">
              <a:rPr lang="pt-BR" smtClean="0"/>
              <a:t>19/08/2016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03A9-9629-4B9B-826C-DEED9BACE3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61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2772-FD0E-43A1-889D-BA8D8F4DC5A0}" type="datetimeFigureOut">
              <a:rPr lang="pt-BR" smtClean="0"/>
              <a:t>19/08/2016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03A9-9629-4B9B-826C-DEED9BACE3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53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2772-FD0E-43A1-889D-BA8D8F4DC5A0}" type="datetimeFigureOut">
              <a:rPr lang="pt-BR" smtClean="0"/>
              <a:t>19/08/2016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03A9-9629-4B9B-826C-DEED9BACE3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09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2772-FD0E-43A1-889D-BA8D8F4DC5A0}" type="datetimeFigureOut">
              <a:rPr lang="pt-BR" smtClean="0"/>
              <a:t>19/08/2016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03A9-9629-4B9B-826C-DEED9BACE3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111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2772-FD0E-43A1-889D-BA8D8F4DC5A0}" type="datetimeFigureOut">
              <a:rPr lang="pt-BR" smtClean="0"/>
              <a:t>19/08/2016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03A9-9629-4B9B-826C-DEED9BACE3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76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2772-FD0E-43A1-889D-BA8D8F4DC5A0}" type="datetimeFigureOut">
              <a:rPr lang="pt-BR" smtClean="0"/>
              <a:t>19/08/2016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03A9-9629-4B9B-826C-DEED9BACE3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688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12772-FD0E-43A1-889D-BA8D8F4DC5A0}" type="datetimeFigureOut">
              <a:rPr lang="pt-BR" smtClean="0"/>
              <a:t>19/08/2016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703A9-9629-4B9B-826C-DEED9BACE3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493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12772-FD0E-43A1-889D-BA8D8F4DC5A0}" type="datetimeFigureOut">
              <a:rPr lang="pt-BR" smtClean="0"/>
              <a:t>19/08/2016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703A9-9629-4B9B-826C-DEED9BACE3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00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28561"/>
            <a:ext cx="8450278" cy="480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704677"/>
            <a:ext cx="7200800" cy="1296144"/>
          </a:xfrm>
        </p:spPr>
        <p:txBody>
          <a:bodyPr anchor="ctr">
            <a:noAutofit/>
          </a:bodyPr>
          <a:lstStyle/>
          <a:p>
            <a:pPr algn="ctr"/>
            <a:r>
              <a:rPr lang="pt-BR" sz="5800" dirty="0" smtClean="0">
                <a:solidFill>
                  <a:srgbClr val="0099FF"/>
                </a:solidFill>
                <a:latin typeface="Trekker" panose="020B7200000000000000" pitchFamily="34" charset="0"/>
              </a:rPr>
              <a:t>PLANO ESTRATÉGICO</a:t>
            </a:r>
          </a:p>
          <a:p>
            <a:pPr algn="ctr"/>
            <a:r>
              <a:rPr lang="pt-BR" sz="5800" dirty="0" smtClean="0">
                <a:solidFill>
                  <a:srgbClr val="0099FF"/>
                </a:solidFill>
                <a:latin typeface="Trekker" panose="020B7200000000000000" pitchFamily="34" charset="0"/>
              </a:rPr>
              <a:t>DE COMUNICAÇÃO</a:t>
            </a:r>
            <a:endParaRPr lang="pt-BR" sz="5800" dirty="0">
              <a:solidFill>
                <a:srgbClr val="0099FF"/>
              </a:solidFill>
              <a:latin typeface="Trekker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98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79512" y="294146"/>
            <a:ext cx="7056783" cy="876494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rgbClr val="0099FF"/>
                </a:solidFill>
                <a:latin typeface="Trekker" panose="020B7200000000000000" pitchFamily="34" charset="0"/>
              </a:rPr>
              <a:t>Integração</a:t>
            </a:r>
            <a:endParaRPr lang="pt-BR" dirty="0">
              <a:solidFill>
                <a:srgbClr val="0099FF"/>
              </a:solidFill>
              <a:latin typeface="Trekker" panose="020B7200000000000000" pitchFamily="34" charset="0"/>
            </a:endParaRPr>
          </a:p>
        </p:txBody>
      </p:sp>
      <p:pic>
        <p:nvPicPr>
          <p:cNvPr id="11" name="Picture 3" descr="F:\Mário\Pasta de Comunicação\Plano de Comunicação\2016\Mídias\27an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088384" cy="12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Rufino\Downloads\Organogram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866581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12968" cy="4824536"/>
          </a:xfrm>
        </p:spPr>
        <p:txBody>
          <a:bodyPr anchor="t">
            <a:normAutofit/>
          </a:bodyPr>
          <a:lstStyle/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Organograma de funcionamento atual</a:t>
            </a:r>
          </a:p>
        </p:txBody>
      </p:sp>
    </p:spTree>
    <p:extLst>
      <p:ext uri="{BB962C8B-B14F-4D97-AF65-F5344CB8AC3E}">
        <p14:creationId xmlns:p14="http://schemas.microsoft.com/office/powerpoint/2010/main" val="84961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79512" y="294146"/>
            <a:ext cx="7056783" cy="876494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rgbClr val="0099FF"/>
                </a:solidFill>
                <a:latin typeface="Trekker" panose="020B7200000000000000" pitchFamily="34" charset="0"/>
              </a:rPr>
              <a:t>Equipe de comunicação</a:t>
            </a:r>
            <a:endParaRPr lang="pt-BR" dirty="0">
              <a:solidFill>
                <a:srgbClr val="0099FF"/>
              </a:solidFill>
              <a:latin typeface="Trekker" panose="020B7200000000000000" pitchFamily="34" charset="0"/>
            </a:endParaRPr>
          </a:p>
        </p:txBody>
      </p:sp>
      <p:pic>
        <p:nvPicPr>
          <p:cNvPr id="7" name="Picture 3" descr="F:\Mário\Pasta de Comunicação\Plano de Comunicação\2016\Mídias\27an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088384" cy="12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12968" cy="4824536"/>
          </a:xfrm>
        </p:spPr>
        <p:txBody>
          <a:bodyPr anchor="t">
            <a:normAutofit lnSpcReduction="10000"/>
          </a:bodyPr>
          <a:lstStyle/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Dois jornalistas com 25 horas semanais cada – um em escritório e um em home office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Webmaster e apoio pontual do técnico de informática (vídeo)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Seis </a:t>
            </a:r>
            <a:r>
              <a:rPr lang="pt-BR" sz="2400" b="1" dirty="0" err="1" smtClean="0"/>
              <a:t>freelancers</a:t>
            </a:r>
            <a:r>
              <a:rPr lang="pt-BR" sz="2400" b="1" dirty="0" smtClean="0"/>
              <a:t> contratados sob demanda: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Carlos </a:t>
            </a:r>
            <a:r>
              <a:rPr lang="pt-BR" sz="2400" b="1" dirty="0" err="1" smtClean="0"/>
              <a:t>Latuff</a:t>
            </a:r>
            <a:r>
              <a:rPr lang="pt-BR" sz="2400" b="1" dirty="0" smtClean="0"/>
              <a:t>, ilustrador/chargista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err="1" smtClean="0"/>
              <a:t>Esau</a:t>
            </a:r>
            <a:r>
              <a:rPr lang="pt-BR" sz="2400" b="1" dirty="0" smtClean="0"/>
              <a:t> Alvear, tradutor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Mayara Caetano, fotógrafa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Rejane Nogueira, diagramadora/design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Ricardo Borges, ilustrador/chargista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Ronaldo Alves, diagramador/design</a:t>
            </a:r>
          </a:p>
        </p:txBody>
      </p:sp>
    </p:spTree>
    <p:extLst>
      <p:ext uri="{BB962C8B-B14F-4D97-AF65-F5344CB8AC3E}">
        <p14:creationId xmlns:p14="http://schemas.microsoft.com/office/powerpoint/2010/main" val="270681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79512" y="294146"/>
            <a:ext cx="7632848" cy="876494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rgbClr val="0099FF"/>
                </a:solidFill>
                <a:latin typeface="Trekker" panose="020B7200000000000000" pitchFamily="34" charset="0"/>
              </a:rPr>
              <a:t>Atribuições e desvios de função</a:t>
            </a:r>
            <a:endParaRPr lang="pt-BR" dirty="0">
              <a:solidFill>
                <a:srgbClr val="0099FF"/>
              </a:solidFill>
              <a:latin typeface="Trekker" panose="020B7200000000000000" pitchFamily="34" charset="0"/>
            </a:endParaRPr>
          </a:p>
        </p:txBody>
      </p:sp>
      <p:pic>
        <p:nvPicPr>
          <p:cNvPr id="7" name="Picture 3" descr="F:\Mário\Pasta de Comunicação\Plano de Comunicação\2016\Mídias\27an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088384" cy="12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12968" cy="4824536"/>
          </a:xfrm>
        </p:spPr>
        <p:txBody>
          <a:bodyPr anchor="t">
            <a:normAutofit fontScale="85000" lnSpcReduction="20000"/>
          </a:bodyPr>
          <a:lstStyle/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Páginas 11, 12 e 13 do Plano de Comunicação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Assessoria de Imprensa versus Assessoria de Comunicação – síntese para entendimento dos desvios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Mídias para site, redes sociais e vídeos; criação de identidades visuais para eventos e campanhas; diagramação e criação de projetos gráficos de boletins e impressos em geral – trabalho de designer/publicitário executado por jornalistas no Sinasefe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Edição e transmissão de vídeos sob gestão do técnico de informática – metodologia existente desde 2012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Proposta: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Contratação de designer ou publicitário para edição de vídeos e criação gráfica em geral</a:t>
            </a:r>
          </a:p>
        </p:txBody>
      </p:sp>
    </p:spTree>
    <p:extLst>
      <p:ext uri="{BB962C8B-B14F-4D97-AF65-F5344CB8AC3E}">
        <p14:creationId xmlns:p14="http://schemas.microsoft.com/office/powerpoint/2010/main" val="21050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79512" y="294146"/>
            <a:ext cx="7632848" cy="876494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rgbClr val="0099FF"/>
                </a:solidFill>
                <a:latin typeface="Trekker" panose="020B7200000000000000" pitchFamily="34" charset="0"/>
              </a:rPr>
              <a:t>Estrutura e equipamentos</a:t>
            </a:r>
            <a:endParaRPr lang="pt-BR" dirty="0">
              <a:solidFill>
                <a:srgbClr val="0099FF"/>
              </a:solidFill>
              <a:latin typeface="Trekker" panose="020B7200000000000000" pitchFamily="34" charset="0"/>
            </a:endParaRPr>
          </a:p>
        </p:txBody>
      </p:sp>
      <p:pic>
        <p:nvPicPr>
          <p:cNvPr id="7" name="Picture 3" descr="F:\Mário\Pasta de Comunicação\Plano de Comunicação\2016\Mídias\27an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088384" cy="12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12968" cy="4824536"/>
          </a:xfrm>
        </p:spPr>
        <p:txBody>
          <a:bodyPr anchor="t">
            <a:normAutofit/>
          </a:bodyPr>
          <a:lstStyle/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Páginas 13 e 14 do Plano de Comunicação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Necessidade de investimentos em: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1 smartphone com pacote de dados 4G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Duas licenças para CorelDraw X8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Uma atualização para CorelDraw X8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Uma licença para Adobe </a:t>
            </a:r>
            <a:r>
              <a:rPr lang="pt-BR" sz="2400" b="1" dirty="0" err="1" smtClean="0"/>
              <a:t>Premiere</a:t>
            </a:r>
            <a:r>
              <a:rPr lang="pt-BR" sz="2400" b="1" dirty="0" smtClean="0"/>
              <a:t> Pro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Uma câmera profissional com </a:t>
            </a:r>
            <a:r>
              <a:rPr lang="pt-BR" sz="2400" b="1" dirty="0" err="1" smtClean="0"/>
              <a:t>wi-fi</a:t>
            </a:r>
            <a:r>
              <a:rPr lang="pt-BR" sz="2400" b="1" dirty="0" smtClean="0"/>
              <a:t> e lente 18mm a 200mm</a:t>
            </a:r>
          </a:p>
        </p:txBody>
      </p:sp>
    </p:spTree>
    <p:extLst>
      <p:ext uri="{BB962C8B-B14F-4D97-AF65-F5344CB8AC3E}">
        <p14:creationId xmlns:p14="http://schemas.microsoft.com/office/powerpoint/2010/main" val="104860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F:\Mário\Pasta de Comunicação\Plano de Comunicação\2016\Mídias\26 anospre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53136"/>
            <a:ext cx="2143125" cy="167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79512" y="294146"/>
            <a:ext cx="7632848" cy="876494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solidFill>
                  <a:srgbClr val="0099FF"/>
                </a:solidFill>
                <a:latin typeface="Trekker" panose="020B7200000000000000" pitchFamily="34" charset="0"/>
              </a:rPr>
              <a:t>Identidade visual e campanhas</a:t>
            </a:r>
            <a:endParaRPr lang="pt-BR" dirty="0">
              <a:solidFill>
                <a:srgbClr val="0099FF"/>
              </a:solidFill>
              <a:latin typeface="Trekker" panose="020B7200000000000000" pitchFamily="34" charset="0"/>
            </a:endParaRPr>
          </a:p>
        </p:txBody>
      </p:sp>
      <p:pic>
        <p:nvPicPr>
          <p:cNvPr id="7" name="Picture 3" descr="F:\Mário\Pasta de Comunicação\Plano de Comunicação\2016\Mídias\27a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088384" cy="12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12968" cy="4824536"/>
          </a:xfrm>
        </p:spPr>
        <p:txBody>
          <a:bodyPr anchor="t">
            <a:normAutofit/>
          </a:bodyPr>
          <a:lstStyle/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Fazer Manual de Utilização da Marca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 smtClean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 smtClean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 smtClean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Continuar com campanhas anuais</a:t>
            </a: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 smtClean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 smtClean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 smtClean="0"/>
          </a:p>
        </p:txBody>
      </p:sp>
      <p:pic>
        <p:nvPicPr>
          <p:cNvPr id="3074" name="Picture 2" descr="F:\Mário\Pasta de Comunicação\Plano de Comunicação\2016\Mídias\27 ano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98" y="4435623"/>
            <a:ext cx="1746250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Mário\Pasta de Comunicação\Plano de Comunicação\2016\Mídias\25 ano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1752600" cy="195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Mário\Pasta de Comunicação\Plano de Comunicação\2016\Mídias\sinasef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9" y="1988840"/>
            <a:ext cx="8165728" cy="184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0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79512" y="294146"/>
            <a:ext cx="7632848" cy="876494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rgbClr val="0099FF"/>
                </a:solidFill>
                <a:latin typeface="Trekker" panose="020B7200000000000000" pitchFamily="34" charset="0"/>
              </a:rPr>
              <a:t>Precarização</a:t>
            </a:r>
            <a:endParaRPr lang="pt-BR" dirty="0">
              <a:solidFill>
                <a:srgbClr val="0099FF"/>
              </a:solidFill>
              <a:latin typeface="Trekker" panose="020B7200000000000000" pitchFamily="34" charset="0"/>
            </a:endParaRPr>
          </a:p>
        </p:txBody>
      </p:sp>
      <p:pic>
        <p:nvPicPr>
          <p:cNvPr id="7" name="Picture 3" descr="F:\Mário\Pasta de Comunicação\Plano de Comunicação\2016\Mídias\27an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088384" cy="12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12968" cy="4824536"/>
          </a:xfrm>
        </p:spPr>
        <p:txBody>
          <a:bodyPr anchor="t">
            <a:normAutofit fontScale="92500" lnSpcReduction="10000"/>
          </a:bodyPr>
          <a:lstStyle/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Problemas de ordem política na DN – retirada de conteúdo do ar (128ª, 130ª e 133ª Plena, Boletins 572 e 573, substituição de documentos </a:t>
            </a:r>
            <a:r>
              <a:rPr lang="pt-BR" sz="2400" b="1" dirty="0" err="1" smtClean="0"/>
              <a:t>etc</a:t>
            </a:r>
            <a:r>
              <a:rPr lang="pt-BR" sz="2400" b="1" dirty="0" smtClean="0"/>
              <a:t>)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 smtClean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Prazos de produção apertados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Excesso de pedidos – 27 diretores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Excesso de pedidos gerando sobrecarga – 31 publicações de 7 a 13/08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Pedidos entrando em conflito – assédio moral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Ausência de metodologia – pedidos por </a:t>
            </a:r>
            <a:r>
              <a:rPr lang="pt-BR" sz="2400" b="1" dirty="0" err="1" smtClean="0"/>
              <a:t>WhatsApp</a:t>
            </a:r>
            <a:r>
              <a:rPr lang="pt-BR" sz="2400" b="1" dirty="0" smtClean="0"/>
              <a:t>, </a:t>
            </a:r>
            <a:r>
              <a:rPr lang="pt-BR" sz="2400" b="1" dirty="0" err="1" smtClean="0"/>
              <a:t>inbox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etc</a:t>
            </a:r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8957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79512" y="294146"/>
            <a:ext cx="7632848" cy="876494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rgbClr val="0099FF"/>
                </a:solidFill>
                <a:latin typeface="Trekker" panose="020B7200000000000000" pitchFamily="34" charset="0"/>
              </a:rPr>
              <a:t>Precarização</a:t>
            </a:r>
            <a:endParaRPr lang="pt-BR" dirty="0">
              <a:solidFill>
                <a:srgbClr val="0099FF"/>
              </a:solidFill>
              <a:latin typeface="Trekker" panose="020B7200000000000000" pitchFamily="34" charset="0"/>
            </a:endParaRPr>
          </a:p>
        </p:txBody>
      </p:sp>
      <p:pic>
        <p:nvPicPr>
          <p:cNvPr id="7" name="Picture 3" descr="F:\Mário\Pasta de Comunicação\Plano de Comunicação\2016\Mídias\27an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088384" cy="12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12968" cy="4824536"/>
          </a:xfrm>
        </p:spPr>
        <p:txBody>
          <a:bodyPr anchor="t">
            <a:normAutofit/>
          </a:bodyPr>
          <a:lstStyle/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Metodologia proposta: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err="1" smtClean="0"/>
              <a:t>Encarregadura</a:t>
            </a:r>
            <a:r>
              <a:rPr lang="pt-BR" sz="2400" b="1" dirty="0" smtClean="0"/>
              <a:t> à pasta de comunicação - página 16 do Plano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Prazo mínimo de 48 horas para produção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Não passar pautas fora do horário de trabalho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Produção de uma pauta diária por profissional – exceções às situações de coberturas de eventos, greves e as que forem avaliadas como urgentes pela pasta de comunicação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Avaliação futura, diante de banco de horas acumulado, de possível extensão de carga horária de jornalista de 25 para 35 horas semanais</a:t>
            </a:r>
          </a:p>
        </p:txBody>
      </p:sp>
    </p:spTree>
    <p:extLst>
      <p:ext uri="{BB962C8B-B14F-4D97-AF65-F5344CB8AC3E}">
        <p14:creationId xmlns:p14="http://schemas.microsoft.com/office/powerpoint/2010/main" val="5542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79512" y="294146"/>
            <a:ext cx="7632848" cy="876494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rgbClr val="0099FF"/>
                </a:solidFill>
                <a:latin typeface="Trekker" panose="020B7200000000000000" pitchFamily="34" charset="0"/>
              </a:rPr>
              <a:t>Novas intervenções</a:t>
            </a:r>
            <a:endParaRPr lang="pt-BR" dirty="0">
              <a:solidFill>
                <a:srgbClr val="0099FF"/>
              </a:solidFill>
              <a:latin typeface="Trekker" panose="020B7200000000000000" pitchFamily="34" charset="0"/>
            </a:endParaRPr>
          </a:p>
        </p:txBody>
      </p:sp>
      <p:pic>
        <p:nvPicPr>
          <p:cNvPr id="7" name="Picture 3" descr="F:\Mário\Pasta de Comunicação\Plano de Comunicação\2016\Mídias\27an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088384" cy="12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12968" cy="4824536"/>
          </a:xfrm>
        </p:spPr>
        <p:txBody>
          <a:bodyPr anchor="t">
            <a:normAutofit/>
          </a:bodyPr>
          <a:lstStyle/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Fazer Manual de Redação (terminologia e estética textual) para melhor recepção da mensagem pelo público-alvo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Construção de Campanha de Filiação do Sinasefe Nacional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Levantamento da rede de comunicação e assessorias das Seções Sindicais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Preparação do 1º Encontro Nacional de Comunicação (</a:t>
            </a:r>
            <a:r>
              <a:rPr lang="pt-BR" sz="2400" b="1" dirty="0" err="1" smtClean="0"/>
              <a:t>Encom</a:t>
            </a:r>
            <a:r>
              <a:rPr lang="pt-BR" sz="2400" b="1" dirty="0" smtClean="0"/>
              <a:t>) do Sinasefe</a:t>
            </a:r>
          </a:p>
        </p:txBody>
      </p:sp>
    </p:spTree>
    <p:extLst>
      <p:ext uri="{BB962C8B-B14F-4D97-AF65-F5344CB8AC3E}">
        <p14:creationId xmlns:p14="http://schemas.microsoft.com/office/powerpoint/2010/main" val="37093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79512" y="294146"/>
            <a:ext cx="7632848" cy="876494"/>
          </a:xfrm>
        </p:spPr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rgbClr val="0099FF"/>
                </a:solidFill>
                <a:latin typeface="Trekker" panose="020B7200000000000000" pitchFamily="34" charset="0"/>
              </a:rPr>
              <a:t>Assinam este Plano</a:t>
            </a:r>
            <a:endParaRPr lang="pt-BR" dirty="0">
              <a:solidFill>
                <a:srgbClr val="0099FF"/>
              </a:solidFill>
              <a:latin typeface="Trekker" panose="020B7200000000000000" pitchFamily="34" charset="0"/>
            </a:endParaRPr>
          </a:p>
        </p:txBody>
      </p:sp>
      <p:pic>
        <p:nvPicPr>
          <p:cNvPr id="7" name="Picture 3" descr="F:\Mário\Pasta de Comunicação\Plano de Comunicação\2016\Mídias\27an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088384" cy="12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166" y="4431909"/>
            <a:ext cx="4219330" cy="239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ítulo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5040560" cy="4824536"/>
          </a:xfrm>
        </p:spPr>
        <p:txBody>
          <a:bodyPr anchor="t">
            <a:normAutofit fontScale="77500" lnSpcReduction="20000"/>
          </a:bodyPr>
          <a:lstStyle/>
          <a:p>
            <a:pPr>
              <a:buClr>
                <a:schemeClr val="tx1"/>
              </a:buClr>
            </a:pPr>
            <a:r>
              <a:rPr lang="pt-BR" sz="2400" b="1" dirty="0"/>
              <a:t>Mário Rufino Ferreira Júnior</a:t>
            </a:r>
          </a:p>
          <a:p>
            <a:pPr>
              <a:buClr>
                <a:schemeClr val="tx1"/>
              </a:buClr>
            </a:pPr>
            <a:r>
              <a:rPr lang="pt-BR" sz="2400" b="1" dirty="0"/>
              <a:t>Assessor de Comunicação do Sinasefe</a:t>
            </a:r>
          </a:p>
          <a:p>
            <a:pPr>
              <a:buClr>
                <a:schemeClr val="tx1"/>
              </a:buClr>
            </a:pPr>
            <a:r>
              <a:rPr lang="pt-BR" sz="2400" b="1" dirty="0"/>
              <a:t>MTE-AL 1374</a:t>
            </a:r>
          </a:p>
          <a:p>
            <a:pPr>
              <a:buClr>
                <a:schemeClr val="tx1"/>
              </a:buClr>
            </a:pPr>
            <a:endParaRPr lang="pt-BR" sz="2400" b="1" dirty="0"/>
          </a:p>
          <a:p>
            <a:pPr>
              <a:buClr>
                <a:schemeClr val="tx1"/>
              </a:buClr>
            </a:pPr>
            <a:r>
              <a:rPr lang="pt-BR" sz="2400" b="1" dirty="0"/>
              <a:t>Monalisa Feitosa Resende</a:t>
            </a:r>
          </a:p>
          <a:p>
            <a:pPr>
              <a:buClr>
                <a:schemeClr val="tx1"/>
              </a:buClr>
            </a:pPr>
            <a:r>
              <a:rPr lang="pt-BR" sz="2400" b="1" dirty="0"/>
              <a:t>Assessora de Comunicação do Sinasefe</a:t>
            </a:r>
          </a:p>
          <a:p>
            <a:pPr>
              <a:buClr>
                <a:schemeClr val="tx1"/>
              </a:buClr>
            </a:pPr>
            <a:r>
              <a:rPr lang="pt-BR" sz="2400" b="1" dirty="0"/>
              <a:t>MTE-DF 8938</a:t>
            </a:r>
          </a:p>
          <a:p>
            <a:pPr>
              <a:buClr>
                <a:schemeClr val="tx1"/>
              </a:buClr>
            </a:pPr>
            <a:endParaRPr lang="pt-BR" sz="2400" b="1" dirty="0"/>
          </a:p>
          <a:p>
            <a:pPr>
              <a:buClr>
                <a:schemeClr val="tx1"/>
              </a:buClr>
            </a:pPr>
            <a:r>
              <a:rPr lang="pt-BR" sz="2400" b="1" dirty="0"/>
              <a:t>Flávio Santos Barbosa</a:t>
            </a:r>
          </a:p>
          <a:p>
            <a:pPr>
              <a:buClr>
                <a:schemeClr val="tx1"/>
              </a:buClr>
            </a:pPr>
            <a:r>
              <a:rPr lang="pt-BR" sz="2400" b="1" dirty="0"/>
              <a:t>Secretário de Comunicação do Sinasefe</a:t>
            </a:r>
          </a:p>
          <a:p>
            <a:pPr>
              <a:buClr>
                <a:schemeClr val="tx1"/>
              </a:buClr>
            </a:pPr>
            <a:endParaRPr lang="pt-BR" sz="2400" b="1" dirty="0"/>
          </a:p>
          <a:p>
            <a:pPr>
              <a:buClr>
                <a:schemeClr val="tx1"/>
              </a:buClr>
            </a:pPr>
            <a:r>
              <a:rPr lang="pt-BR" sz="2400" b="1" dirty="0"/>
              <a:t>Paulo Henrique Oliveira Porto de Amorim</a:t>
            </a:r>
          </a:p>
          <a:p>
            <a:pPr>
              <a:buClr>
                <a:schemeClr val="tx1"/>
              </a:buClr>
            </a:pPr>
            <a:r>
              <a:rPr lang="pt-BR" sz="2400" b="1" dirty="0"/>
              <a:t>Secretário-adjunto de Comunicação do Sinasefe</a:t>
            </a:r>
          </a:p>
          <a:p>
            <a:pPr>
              <a:buClr>
                <a:schemeClr val="tx1"/>
              </a:buClr>
            </a:pPr>
            <a:endParaRPr lang="pt-BR" sz="2400" b="1" dirty="0"/>
          </a:p>
          <a:p>
            <a:pPr>
              <a:buClr>
                <a:schemeClr val="tx1"/>
              </a:buClr>
            </a:pPr>
            <a:r>
              <a:rPr lang="pt-BR" sz="2400" b="1" dirty="0"/>
              <a:t>Maysa </a:t>
            </a:r>
            <a:r>
              <a:rPr lang="pt-BR" sz="2400" b="1" dirty="0" err="1"/>
              <a:t>Eichner</a:t>
            </a:r>
            <a:r>
              <a:rPr lang="pt-BR" sz="2400" b="1" dirty="0"/>
              <a:t> da Silva </a:t>
            </a:r>
            <a:r>
              <a:rPr lang="pt-BR" sz="2400" b="1" dirty="0" err="1"/>
              <a:t>Bazana</a:t>
            </a:r>
            <a:endParaRPr lang="pt-BR" sz="2400" b="1" dirty="0"/>
          </a:p>
          <a:p>
            <a:pPr>
              <a:buClr>
                <a:schemeClr val="tx1"/>
              </a:buClr>
            </a:pPr>
            <a:r>
              <a:rPr lang="pt-BR" sz="2400" b="1" dirty="0"/>
              <a:t>Suplente da DN do Sinasefe</a:t>
            </a:r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0097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294146"/>
            <a:ext cx="7056783" cy="876494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rgbClr val="0099FF"/>
                </a:solidFill>
                <a:latin typeface="Trekker" panose="020B7200000000000000" pitchFamily="34" charset="0"/>
              </a:rPr>
              <a:t>O que é o Sinasefe?</a:t>
            </a:r>
            <a:endParaRPr lang="pt-BR" dirty="0">
              <a:solidFill>
                <a:srgbClr val="0099FF"/>
              </a:solidFill>
              <a:latin typeface="Trekker" panose="020B7200000000000000" pitchFamily="34" charset="0"/>
            </a:endParaRP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12968" cy="5328592"/>
          </a:xfrm>
        </p:spPr>
        <p:txBody>
          <a:bodyPr anchor="t">
            <a:normAutofit lnSpcReduction="10000"/>
          </a:bodyPr>
          <a:lstStyle/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Missão: representar os servidores da Rede Federal de Educação Profissional, Científica e Tecnológica – 564 campi (Fonte: </a:t>
            </a:r>
            <a:r>
              <a:rPr lang="pt-BR" sz="2400" b="1" dirty="0" err="1" smtClean="0"/>
              <a:t>Conif</a:t>
            </a:r>
            <a:r>
              <a:rPr lang="pt-BR" sz="2400" b="1" dirty="0" smtClean="0"/>
              <a:t>)</a:t>
            </a:r>
          </a:p>
          <a:p>
            <a:pPr algn="just">
              <a:buClr>
                <a:schemeClr val="tx1"/>
              </a:buClr>
            </a:pPr>
            <a:endParaRPr lang="pt-BR" sz="2400" b="1" dirty="0" smtClean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Mais de 27 mil filiados, distribuídos em 90 Seções Sindicais, com uma base total de 57 mil trabalhadores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Objetivo do Plano: reformatar as rotinas de trabalho da assessoria de comunicação e reposicionar a imprensa do Sinasefe, com validade até o final da gestão 2016-2018 da DN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Público-alvo: servidores, entidades e sociedade em todo o país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Elaboração de conteúdo: DN (político/opinativo) e jornalistas (noticioso)</a:t>
            </a:r>
          </a:p>
        </p:txBody>
      </p:sp>
      <p:pic>
        <p:nvPicPr>
          <p:cNvPr id="2051" name="Picture 3" descr="F:\Mário\Pasta de Comunicação\Plano de Comunicação\2016\Mídias\27an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088384" cy="12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21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12968" cy="4824536"/>
          </a:xfrm>
        </p:spPr>
        <p:txBody>
          <a:bodyPr anchor="t">
            <a:normAutofit lnSpcReduction="10000"/>
          </a:bodyPr>
          <a:lstStyle/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Principal veículo de comunicação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Mais de 10 milhões de acessos – dezembro de 2014 eram 4,8 mi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Notícias, documentos, imagens, agenda, boletins, plantões </a:t>
            </a:r>
            <a:r>
              <a:rPr lang="pt-BR" sz="2400" b="1" dirty="0" err="1" smtClean="0"/>
              <a:t>etc</a:t>
            </a:r>
            <a:endParaRPr lang="pt-BR" sz="2400" b="1" dirty="0" smtClean="0"/>
          </a:p>
          <a:p>
            <a:pPr algn="just">
              <a:buClr>
                <a:schemeClr val="tx1"/>
              </a:buClr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Novo site em desenvolvimento – plataforma </a:t>
            </a:r>
            <a:r>
              <a:rPr lang="pt-BR" sz="2400" b="1" dirty="0" err="1" smtClean="0"/>
              <a:t>WordPress</a:t>
            </a:r>
            <a:endParaRPr lang="pt-BR" sz="2400" b="1" dirty="0" smtClean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Hospedar vídeos – hoje estão no YouTube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Produzir hotsites</a:t>
            </a:r>
          </a:p>
        </p:txBody>
      </p:sp>
      <p:pic>
        <p:nvPicPr>
          <p:cNvPr id="2050" name="Picture 2" descr="C:\Users\Rufino\Downloads\webs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0547"/>
            <a:ext cx="3312368" cy="58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79512" y="294146"/>
            <a:ext cx="7056783" cy="876494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rgbClr val="0099FF"/>
                </a:solidFill>
                <a:latin typeface="Trekker" panose="020B7200000000000000" pitchFamily="34" charset="0"/>
              </a:rPr>
              <a:t>Website</a:t>
            </a:r>
            <a:endParaRPr lang="pt-BR" dirty="0">
              <a:solidFill>
                <a:srgbClr val="0099FF"/>
              </a:solidFill>
              <a:latin typeface="Trekker" panose="020B7200000000000000" pitchFamily="34" charset="0"/>
            </a:endParaRPr>
          </a:p>
        </p:txBody>
      </p:sp>
      <p:pic>
        <p:nvPicPr>
          <p:cNvPr id="8" name="Picture 3" descr="F:\Mário\Pasta de Comunicação\Plano de Comunicação\2016\Mídias\27a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088384" cy="12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2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12968" cy="4824536"/>
          </a:xfrm>
        </p:spPr>
        <p:txBody>
          <a:bodyPr anchor="t">
            <a:normAutofit/>
          </a:bodyPr>
          <a:lstStyle/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Metodologia proposta: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Comunicação textual e visual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Notícias completas quando houver cobertura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Álbum de fotos com lead quando não houver cobertura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Divulgação de pautas do Sinasefe Nacional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Compartilhamento nas redes sociais das pautas das Seções</a:t>
            </a:r>
          </a:p>
        </p:txBody>
      </p:sp>
      <p:pic>
        <p:nvPicPr>
          <p:cNvPr id="2050" name="Picture 2" descr="C:\Users\Rufino\Downloads\webs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0547"/>
            <a:ext cx="3312368" cy="58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79512" y="294146"/>
            <a:ext cx="7056783" cy="876494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rgbClr val="0099FF"/>
                </a:solidFill>
                <a:latin typeface="Trekker" panose="020B7200000000000000" pitchFamily="34" charset="0"/>
              </a:rPr>
              <a:t>Website</a:t>
            </a:r>
            <a:endParaRPr lang="pt-BR" dirty="0">
              <a:solidFill>
                <a:srgbClr val="0099FF"/>
              </a:solidFill>
              <a:latin typeface="Trekker" panose="020B7200000000000000" pitchFamily="34" charset="0"/>
            </a:endParaRPr>
          </a:p>
        </p:txBody>
      </p:sp>
      <p:pic>
        <p:nvPicPr>
          <p:cNvPr id="8" name="Picture 3" descr="F:\Mário\Pasta de Comunicação\Plano de Comunicação\2016\Mídias\27an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088384" cy="12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2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79512" y="294146"/>
            <a:ext cx="7056783" cy="876494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rgbClr val="0099FF"/>
                </a:solidFill>
                <a:latin typeface="Trekker" panose="020B7200000000000000" pitchFamily="34" charset="0"/>
              </a:rPr>
              <a:t>Boletim Eletrônico</a:t>
            </a:r>
            <a:endParaRPr lang="pt-BR" dirty="0">
              <a:solidFill>
                <a:srgbClr val="0099FF"/>
              </a:solidFill>
              <a:latin typeface="Trekker" panose="020B7200000000000000" pitchFamily="34" charset="0"/>
            </a:endParaRPr>
          </a:p>
        </p:txBody>
      </p:sp>
      <p:pic>
        <p:nvPicPr>
          <p:cNvPr id="8" name="Picture 3" descr="F:\Mário\Pasta de Comunicação\Plano de Comunicação\2016\Mídias\27an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088384" cy="12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79512" y="1340768"/>
            <a:ext cx="8712968" cy="5256584"/>
          </a:xfrm>
        </p:spPr>
        <p:txBody>
          <a:bodyPr anchor="t">
            <a:normAutofit/>
          </a:bodyPr>
          <a:lstStyle/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Mais de 570 edições em 19 anos – plantões e CNG aprovavam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Necessita de reformulação para retorno – relatório nas páginas 20-23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Projeto gráfico complexo – necessita de diagramação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Metodologia proposta: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DN aprovará – CNG caso conste no Regimento da Greve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Flipbook e PDF com periodicidade mensal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Conteúdo de caráter analítico (reportagens/conjuntura)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Resumo dos plantões, caso haja necessidade, em vídeo</a:t>
            </a:r>
          </a:p>
        </p:txBody>
      </p:sp>
    </p:spTree>
    <p:extLst>
      <p:ext uri="{BB962C8B-B14F-4D97-AF65-F5344CB8AC3E}">
        <p14:creationId xmlns:p14="http://schemas.microsoft.com/office/powerpoint/2010/main" val="2620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ufino\Downloads\google+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2" y="2508575"/>
            <a:ext cx="3475693" cy="5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ufino\Downloads\twit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1" y="4625662"/>
            <a:ext cx="2350197" cy="5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ufino\Downloads\youtub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2" y="5607689"/>
            <a:ext cx="3140439" cy="5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Rufino\Downloads\insta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2" y="3620948"/>
            <a:ext cx="2227042" cy="5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Rufino\Downloads\facebook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776737" cy="55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79512" y="294146"/>
            <a:ext cx="7056783" cy="876494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rgbClr val="0099FF"/>
                </a:solidFill>
                <a:latin typeface="Trekker" panose="020B7200000000000000" pitchFamily="34" charset="0"/>
              </a:rPr>
              <a:t>Redes Sociais</a:t>
            </a:r>
            <a:endParaRPr lang="pt-BR" dirty="0">
              <a:solidFill>
                <a:srgbClr val="0099FF"/>
              </a:solidFill>
              <a:latin typeface="Trekker" panose="020B7200000000000000" pitchFamily="34" charset="0"/>
            </a:endParaRPr>
          </a:p>
        </p:txBody>
      </p:sp>
      <p:pic>
        <p:nvPicPr>
          <p:cNvPr id="11" name="Picture 3" descr="F:\Mário\Pasta de Comunicação\Plano de Comunicação\2016\Mídias\27ano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088384" cy="12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6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79512" y="294146"/>
            <a:ext cx="7056783" cy="876494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rgbClr val="0099FF"/>
                </a:solidFill>
                <a:latin typeface="Trekker" panose="020B7200000000000000" pitchFamily="34" charset="0"/>
              </a:rPr>
              <a:t>Redes Sociais</a:t>
            </a:r>
            <a:endParaRPr lang="pt-BR" dirty="0">
              <a:solidFill>
                <a:srgbClr val="0099FF"/>
              </a:solidFill>
              <a:latin typeface="Trekker" panose="020B7200000000000000" pitchFamily="34" charset="0"/>
            </a:endParaRPr>
          </a:p>
        </p:txBody>
      </p:sp>
      <p:pic>
        <p:nvPicPr>
          <p:cNvPr id="7" name="Picture 3" descr="F:\Mário\Pasta de Comunicação\Plano de Comunicação\2016\Mídias\27an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088384" cy="12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12968" cy="4824536"/>
          </a:xfrm>
        </p:spPr>
        <p:txBody>
          <a:bodyPr anchor="t">
            <a:normAutofit lnSpcReduction="10000"/>
          </a:bodyPr>
          <a:lstStyle/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Facebook: Fanpage com 13,6 mil curtidas, dois grupos desativados (2,3 mil inscritos), criação de eventos</a:t>
            </a:r>
          </a:p>
          <a:p>
            <a:pPr algn="just">
              <a:buClr>
                <a:schemeClr val="tx1"/>
              </a:buClr>
            </a:pPr>
            <a:endParaRPr lang="pt-BR" sz="2400" b="1" dirty="0" smtClean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Google+: 72 usuários nos círculos – proposta de desativação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Instagram: Coberturas ao vivo (170 seguidores) – alimenta Facebook e Twitter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Twitter: Retroalimentado pelo Facebook (1,85 mil seguidores)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YouTube: Transmissão ao vivo de eventos e hospedagem de vídeos (518 inscritos)</a:t>
            </a:r>
          </a:p>
        </p:txBody>
      </p:sp>
    </p:spTree>
    <p:extLst>
      <p:ext uri="{BB962C8B-B14F-4D97-AF65-F5344CB8AC3E}">
        <p14:creationId xmlns:p14="http://schemas.microsoft.com/office/powerpoint/2010/main" val="217256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79512" y="294146"/>
            <a:ext cx="7056783" cy="876494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rgbClr val="0099FF"/>
                </a:solidFill>
                <a:latin typeface="Trekker" panose="020B7200000000000000" pitchFamily="34" charset="0"/>
              </a:rPr>
              <a:t>Redes Sociais</a:t>
            </a:r>
            <a:endParaRPr lang="pt-BR" dirty="0">
              <a:solidFill>
                <a:srgbClr val="0099FF"/>
              </a:solidFill>
              <a:latin typeface="Trekker" panose="020B7200000000000000" pitchFamily="34" charset="0"/>
            </a:endParaRPr>
          </a:p>
        </p:txBody>
      </p:sp>
      <p:pic>
        <p:nvPicPr>
          <p:cNvPr id="7" name="Picture 3" descr="F:\Mário\Pasta de Comunicação\Plano de Comunicação\2016\Mídias\27an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088384" cy="12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331912" y="1565176"/>
            <a:ext cx="8712968" cy="48245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err="1" smtClean="0"/>
              <a:t>Dominialidade</a:t>
            </a:r>
            <a:r>
              <a:rPr lang="pt-BR" sz="2400" b="1" dirty="0" smtClean="0"/>
              <a:t> do conteúdo não garantida aos seus usuários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 smtClean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Veiculação do conteúdo sujeito a respeito aos termos de uso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 smtClean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Metodologia proposta: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Divulgação de conteúdo do website – produção de mídias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Divulgação de conteúdo das Seções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Criar política de moderação de comentários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Transmissão de vídeos – canal do YouTube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Hospedagem de vídeos no nosso servidor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Vinheta para criação da “TV Sinasefe”</a:t>
            </a:r>
          </a:p>
        </p:txBody>
      </p:sp>
    </p:spTree>
    <p:extLst>
      <p:ext uri="{BB962C8B-B14F-4D97-AF65-F5344CB8AC3E}">
        <p14:creationId xmlns:p14="http://schemas.microsoft.com/office/powerpoint/2010/main" val="10597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12968" cy="4824536"/>
          </a:xfrm>
        </p:spPr>
        <p:txBody>
          <a:bodyPr anchor="t">
            <a:normAutofit fontScale="92500" lnSpcReduction="10000"/>
          </a:bodyPr>
          <a:lstStyle/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E-mails institucionais: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dn@sinasefe.org.br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imprensa@sinasefe.org.br</a:t>
            </a:r>
          </a:p>
          <a:p>
            <a:pPr marL="914400" lvl="1" indent="-457200" algn="just">
              <a:buClr>
                <a:schemeClr val="tx1"/>
              </a:buClr>
              <a:buFont typeface="+mj-lt"/>
              <a:buAutoNum type="arabicPeriod"/>
            </a:pPr>
            <a:r>
              <a:rPr lang="pt-BR" sz="2400" b="1" dirty="0" smtClean="0"/>
              <a:t>comunica.sinasefe@gmail.com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 smtClean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Criação de newsletter do Sinasefe</a:t>
            </a: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Disponibilizar material no site para impressão pelas Seções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Manter produção de material dos eventos – anexo na página 25</a:t>
            </a:r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342900" indent="-342900" algn="just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Trocar impressão de cartazes por </a:t>
            </a:r>
            <a:r>
              <a:rPr lang="pt-BR" sz="2400" b="1" dirty="0" err="1" smtClean="0"/>
              <a:t>impulsionamento</a:t>
            </a:r>
            <a:r>
              <a:rPr lang="pt-BR" sz="2400" b="1" dirty="0" smtClean="0"/>
              <a:t> via Facebook</a:t>
            </a: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79512" y="294146"/>
            <a:ext cx="7056783" cy="876494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rgbClr val="0099FF"/>
                </a:solidFill>
                <a:latin typeface="Trekker" panose="020B7200000000000000" pitchFamily="34" charset="0"/>
              </a:rPr>
              <a:t>E-mails e </a:t>
            </a:r>
            <a:r>
              <a:rPr lang="pt-BR" dirty="0" err="1" smtClean="0">
                <a:solidFill>
                  <a:srgbClr val="0099FF"/>
                </a:solidFill>
                <a:latin typeface="Trekker" panose="020B7200000000000000" pitchFamily="34" charset="0"/>
              </a:rPr>
              <a:t>impresssos</a:t>
            </a:r>
            <a:endParaRPr lang="pt-BR" dirty="0">
              <a:solidFill>
                <a:srgbClr val="0099FF"/>
              </a:solidFill>
              <a:latin typeface="Trekker" panose="020B7200000000000000" pitchFamily="34" charset="0"/>
            </a:endParaRPr>
          </a:p>
        </p:txBody>
      </p:sp>
      <p:pic>
        <p:nvPicPr>
          <p:cNvPr id="8" name="Picture 3" descr="F:\Mário\Pasta de Comunicação\Plano de Comunicação\2016\Mídias\27ano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16633"/>
            <a:ext cx="1088384" cy="12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6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rgbClr val="FFFFFF"/>
      </a:dk1>
      <a:lt1>
        <a:srgbClr val="000000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913</Words>
  <Application>Microsoft Office PowerPoint</Application>
  <PresentationFormat>Apresentação na tela (4:3)</PresentationFormat>
  <Paragraphs>167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Apresentação do PowerPoint</vt:lpstr>
      <vt:lpstr>O que é o Sinasefe?</vt:lpstr>
      <vt:lpstr>Website</vt:lpstr>
      <vt:lpstr>Website</vt:lpstr>
      <vt:lpstr>Boletim Eletrônico</vt:lpstr>
      <vt:lpstr>Redes Sociais</vt:lpstr>
      <vt:lpstr>Redes Sociais</vt:lpstr>
      <vt:lpstr>Redes Sociais</vt:lpstr>
      <vt:lpstr>E-mails e impresssos</vt:lpstr>
      <vt:lpstr>Integração</vt:lpstr>
      <vt:lpstr>Equipe de comunicação</vt:lpstr>
      <vt:lpstr>Atribuições e desvios de função</vt:lpstr>
      <vt:lpstr>Estrutura e equipamentos</vt:lpstr>
      <vt:lpstr>Identidade visual e campanhas</vt:lpstr>
      <vt:lpstr>Precarização</vt:lpstr>
      <vt:lpstr>Precarização</vt:lpstr>
      <vt:lpstr>Novas intervenções</vt:lpstr>
      <vt:lpstr>Assinam este Plano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Rufino</dc:creator>
  <cp:lastModifiedBy>Mário Júnior</cp:lastModifiedBy>
  <cp:revision>34</cp:revision>
  <dcterms:created xsi:type="dcterms:W3CDTF">2014-12-13T02:03:55Z</dcterms:created>
  <dcterms:modified xsi:type="dcterms:W3CDTF">2016-08-19T21:09:06Z</dcterms:modified>
</cp:coreProperties>
</file>