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notesMasterIdLst>
    <p:notesMasterId r:id="rId20"/>
  </p:notesMasterIdLst>
  <p:sldIdLst>
    <p:sldId id="257" r:id="rId2"/>
    <p:sldId id="285" r:id="rId3"/>
    <p:sldId id="258" r:id="rId4"/>
    <p:sldId id="259" r:id="rId5"/>
    <p:sldId id="281" r:id="rId6"/>
    <p:sldId id="337" r:id="rId7"/>
    <p:sldId id="340" r:id="rId8"/>
    <p:sldId id="293" r:id="rId9"/>
    <p:sldId id="330" r:id="rId10"/>
    <p:sldId id="292" r:id="rId11"/>
    <p:sldId id="320" r:id="rId12"/>
    <p:sldId id="327" r:id="rId13"/>
    <p:sldId id="339" r:id="rId14"/>
    <p:sldId id="343" r:id="rId15"/>
    <p:sldId id="341" r:id="rId16"/>
    <p:sldId id="342" r:id="rId17"/>
    <p:sldId id="332" r:id="rId18"/>
    <p:sldId id="34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81" d="100"/>
          <a:sy n="81" d="100"/>
        </p:scale>
        <p:origin x="8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4F6F-8672-4C59-BA3A-55D8DB9F70CA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A8D7-5367-4035-B526-9DB6E349741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6A8D7-5367-4035-B526-9DB6E3497413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07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6A8D7-5367-4035-B526-9DB6E3497413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0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6A8D7-5367-4035-B526-9DB6E3497413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33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6A8D7-5367-4035-B526-9DB6E3497413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15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55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72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95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49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77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4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4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497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25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62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3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93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359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09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60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31D9F-523D-4D98-B248-D29021299F40}" type="datetimeFigureOut">
              <a:rPr lang="pt-BR" smtClean="0"/>
              <a:pPr/>
              <a:t>15/01/2020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6F588C-4EBD-41E8-A54B-8592F35AD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44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6328" y="309256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890587"/>
            <a:ext cx="8153400" cy="54673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/>
              <a:t>		</a:t>
            </a:r>
            <a:r>
              <a:rPr lang="pt-BR" sz="2400" dirty="0"/>
              <a:t>David Lobão – </a:t>
            </a:r>
            <a:r>
              <a:rPr lang="pt-BR" sz="2000" dirty="0"/>
              <a:t>(Coordenador Nacional do SINASEFE)</a:t>
            </a:r>
          </a:p>
          <a:p>
            <a:pPr algn="just">
              <a:buNone/>
            </a:pPr>
            <a:r>
              <a:rPr lang="pt-BR" sz="2800" dirty="0"/>
              <a:t>	</a:t>
            </a:r>
            <a:r>
              <a:rPr lang="pt-BR" dirty="0"/>
              <a:t>PROGRAMA INSTITUTOS E UNIVERSIDADES INOVADORAS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941444A0-A56D-40D8-A3C9-D7A986B2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7" y="2060848"/>
            <a:ext cx="7513307" cy="45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36849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Futura-se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00807"/>
            <a:ext cx="5176846" cy="4460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	</a:t>
            </a:r>
          </a:p>
          <a:p>
            <a:pPr algn="just">
              <a:buNone/>
            </a:pPr>
            <a:r>
              <a:rPr lang="pt-BR" dirty="0"/>
              <a:t>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A2CEF86-3CC5-4C2F-AA1F-17E19E8847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Picture 2" descr="https://www.cartacapital.com.br/wp-content/uploads/2019/04/guedesss.jpg">
            <a:extLst>
              <a:ext uri="{FF2B5EF4-FFF2-40B4-BE49-F238E27FC236}">
                <a16:creationId xmlns:a16="http://schemas.microsoft.com/office/drawing/2014/main" id="{7414FADC-7092-4075-8763-3FE074FB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88" y="1556792"/>
            <a:ext cx="734341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6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47910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322" y="1556792"/>
            <a:ext cx="7960110" cy="484849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800" dirty="0"/>
              <a:t>DERROTAR BOLSONARO NAS RUAS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marL="457200" indent="-457200" algn="just">
              <a:buAutoNum type="arabicParenR"/>
            </a:pPr>
            <a:r>
              <a:rPr lang="pt-BR" sz="2400" dirty="0"/>
              <a:t>Fortalecer a Frente Única de Resistência;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Ocupar as ruas;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Construir diálogos com outras categorias e a sociedade;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Construir Fórum e defesa dos direitos e da democracia.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pic>
        <p:nvPicPr>
          <p:cNvPr id="1028" name="Picture 4" descr="Resultado de imagem para fotos de manifestaÃ§Ãµes">
            <a:extLst>
              <a:ext uri="{FF2B5EF4-FFF2-40B4-BE49-F238E27FC236}">
                <a16:creationId xmlns:a16="http://schemas.microsoft.com/office/drawing/2014/main" id="{DE635977-E766-4B46-AA02-12DA517A5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5995"/>
            <a:ext cx="7704856" cy="17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4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320098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Futura-se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83471" y="3414921"/>
            <a:ext cx="6357174" cy="47046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3076" name="Picture 4" descr="https://cpers.com.br/wp-content/uploads/2019/07/973d3cc6-21c4-4c50-bd6b-421f5455b017-1-900x400.jpg">
            <a:extLst>
              <a:ext uri="{FF2B5EF4-FFF2-40B4-BE49-F238E27FC236}">
                <a16:creationId xmlns:a16="http://schemas.microsoft.com/office/drawing/2014/main" id="{1E20BE99-45D2-49AE-AE84-BE13872E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1772816"/>
            <a:ext cx="8119738" cy="46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9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121" y="42355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322" y="1556792"/>
            <a:ext cx="7960110" cy="48484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/>
              <a:t>GRITO DOS EXCLUÍDOS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2D22052F-46B0-4E6F-8001-8E406C87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98876"/>
            <a:ext cx="2736304" cy="37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cartaz dos gritos dos excluÃ­dos 2019">
            <a:extLst>
              <a:ext uri="{FF2B5EF4-FFF2-40B4-BE49-F238E27FC236}">
                <a16:creationId xmlns:a16="http://schemas.microsoft.com/office/drawing/2014/main" id="{ECC0C799-22E0-4115-B670-F07D0390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44" y="2169818"/>
            <a:ext cx="2895665" cy="37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cartaz dos gritos dos excluÃ­dos 2019">
            <a:extLst>
              <a:ext uri="{FF2B5EF4-FFF2-40B4-BE49-F238E27FC236}">
                <a16:creationId xmlns:a16="http://schemas.microsoft.com/office/drawing/2014/main" id="{06BA9BB2-E690-4D20-9EC8-388515E02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98875"/>
            <a:ext cx="2553057" cy="37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0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121" y="42355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476" y="1208584"/>
            <a:ext cx="7960110" cy="48484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/>
              <a:t>DERROTAR BOLSONARO NAS RUAS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pic>
        <p:nvPicPr>
          <p:cNvPr id="5" name="Imagem 4" descr="Uma imagem contendo no interior, edifício, quarto, mesa&#10;&#10;Descrição gerada automaticamente">
            <a:extLst>
              <a:ext uri="{FF2B5EF4-FFF2-40B4-BE49-F238E27FC236}">
                <a16:creationId xmlns:a16="http://schemas.microsoft.com/office/drawing/2014/main" id="{108B01E9-463E-42FB-BC7C-0EA5744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75804"/>
            <a:ext cx="8118133" cy="45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121" y="42355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476" y="1208584"/>
            <a:ext cx="7960110" cy="48484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/>
              <a:t>PESQUISA DE OPINIÃO PÚBLICA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B289033-5ED5-475B-B575-7BA740262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60550"/>
              </p:ext>
            </p:extLst>
          </p:nvPr>
        </p:nvGraphicFramePr>
        <p:xfrm>
          <a:off x="1371210" y="2060848"/>
          <a:ext cx="6589199" cy="399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356">
                  <a:extLst>
                    <a:ext uri="{9D8B030D-6E8A-4147-A177-3AD203B41FA5}">
                      <a16:colId xmlns:a16="http://schemas.microsoft.com/office/drawing/2014/main" val="2651638521"/>
                    </a:ext>
                  </a:extLst>
                </a:gridCol>
                <a:gridCol w="1323175">
                  <a:extLst>
                    <a:ext uri="{9D8B030D-6E8A-4147-A177-3AD203B41FA5}">
                      <a16:colId xmlns:a16="http://schemas.microsoft.com/office/drawing/2014/main" val="1460964834"/>
                    </a:ext>
                  </a:extLst>
                </a:gridCol>
                <a:gridCol w="1685668">
                  <a:extLst>
                    <a:ext uri="{9D8B030D-6E8A-4147-A177-3AD203B41FA5}">
                      <a16:colId xmlns:a16="http://schemas.microsoft.com/office/drawing/2014/main" val="614026862"/>
                    </a:ext>
                  </a:extLst>
                </a:gridCol>
              </a:tblGrid>
              <a:tr h="594144">
                <a:tc>
                  <a:txBody>
                    <a:bodyPr/>
                    <a:lstStyle/>
                    <a:p>
                      <a:r>
                        <a:rPr lang="pt-BR" dirty="0"/>
                        <a:t>PESQUISA CNT/MDA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FEV/2019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AGOS/2019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83351"/>
                  </a:ext>
                </a:extLst>
              </a:tr>
              <a:tr h="594144">
                <a:tc>
                  <a:txBody>
                    <a:bodyPr/>
                    <a:lstStyle/>
                    <a:p>
                      <a:r>
                        <a:rPr lang="pt-BR" dirty="0"/>
                        <a:t>REPROVAM O GOVERNO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39,5%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1675001"/>
                  </a:ext>
                </a:extLst>
              </a:tr>
              <a:tr h="1025508">
                <a:tc>
                  <a:txBody>
                    <a:bodyPr/>
                    <a:lstStyle/>
                    <a:p>
                      <a:r>
                        <a:rPr lang="pt-BR" dirty="0"/>
                        <a:t>DESAPROVA O DESEMPENHO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53,7%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557304"/>
                  </a:ext>
                </a:extLst>
              </a:tr>
              <a:tr h="594144">
                <a:tc>
                  <a:txBody>
                    <a:bodyPr/>
                    <a:lstStyle/>
                    <a:p>
                      <a:r>
                        <a:rPr lang="pt-BR" dirty="0"/>
                        <a:t>APROVAM O GOVERNO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0886"/>
                  </a:ext>
                </a:extLst>
              </a:tr>
              <a:tr h="594144">
                <a:tc>
                  <a:txBody>
                    <a:bodyPr/>
                    <a:lstStyle/>
                    <a:p>
                      <a:r>
                        <a:rPr lang="pt-BR" dirty="0"/>
                        <a:t>GOVERNO ÓTIMO E BOM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2508261"/>
                  </a:ext>
                </a:extLst>
              </a:tr>
              <a:tr h="594144">
                <a:tc>
                  <a:txBody>
                    <a:bodyPr/>
                    <a:lstStyle/>
                    <a:p>
                      <a:r>
                        <a:rPr lang="pt-BR" dirty="0"/>
                        <a:t>AUMENTO DE EMPREGO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516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80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121" y="42355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476" y="1208584"/>
            <a:ext cx="7960110" cy="48484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/>
              <a:t>DERROTAR BOLSONARO NAS RUAS</a:t>
            </a:r>
          </a:p>
          <a:p>
            <a:pPr algn="ctr">
              <a:buNone/>
            </a:pPr>
            <a:r>
              <a:rPr lang="pt-BR" sz="2800" b="1"/>
              <a:t>GREVE </a:t>
            </a:r>
            <a:r>
              <a:rPr lang="pt-BR" sz="2800" b="1" dirty="0"/>
              <a:t>DA EDUCAÇÃO DE 48 H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pic>
        <p:nvPicPr>
          <p:cNvPr id="2050" name="Picture 2" descr="Resultado de imagem para charge de greve">
            <a:extLst>
              <a:ext uri="{FF2B5EF4-FFF2-40B4-BE49-F238E27FC236}">
                <a16:creationId xmlns:a16="http://schemas.microsoft.com/office/drawing/2014/main" id="{4F89FEF9-E78D-463F-AC35-7134506E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9" y="2420888"/>
            <a:ext cx="6356576" cy="423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0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Imagem 996"/>
          <p:cNvPicPr/>
          <p:nvPr/>
        </p:nvPicPr>
        <p:blipFill>
          <a:blip r:embed="rId2"/>
          <a:stretch/>
        </p:blipFill>
        <p:spPr>
          <a:xfrm>
            <a:off x="130620" y="14697"/>
            <a:ext cx="8739163" cy="68452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121" y="42355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8476" y="1208584"/>
            <a:ext cx="7960110" cy="48484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/>
              <a:t>DERROTAR BOLSONARO NAS RUAS</a:t>
            </a:r>
          </a:p>
          <a:p>
            <a:pPr algn="ctr">
              <a:buNone/>
            </a:pPr>
            <a:r>
              <a:rPr lang="pt-BR" sz="2800" b="1" dirty="0"/>
              <a:t>VEM AÍ: DIA DE LUTA EM DEFESA DO BRASIL</a:t>
            </a:r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None/>
            </a:pPr>
            <a:endParaRPr lang="pt-BR" dirty="0"/>
          </a:p>
        </p:txBody>
      </p:sp>
      <p:pic>
        <p:nvPicPr>
          <p:cNvPr id="5" name="Imagem 4" descr="Resultado de imagem para CHARGE DO GOVERNO BOLSONARO E AS PRIVATIZAÃÃES">
            <a:extLst>
              <a:ext uri="{FF2B5EF4-FFF2-40B4-BE49-F238E27FC236}">
                <a16:creationId xmlns:a16="http://schemas.microsoft.com/office/drawing/2014/main" id="{1D888D8D-38DA-411F-86DF-E9C5E5874B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272808" cy="3924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36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13895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6988" y="1305545"/>
            <a:ext cx="8153400" cy="56612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/>
              <a:t>	OBSERVAÇÃO METODOLÓGICA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/>
              <a:t>	Analisar o programa de forma Global.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/>
              <a:t>	O Programa FUTURE-SE e sua relação com a EC-95/2016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 descr="Resultado de imagem para charge sobre a Emenda Constitucional 95">
            <a:extLst>
              <a:ext uri="{FF2B5EF4-FFF2-40B4-BE49-F238E27FC236}">
                <a16:creationId xmlns:a16="http://schemas.microsoft.com/office/drawing/2014/main" id="{02A62B7D-7493-4717-9E57-1D7490EC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2" y="3356992"/>
            <a:ext cx="7560840" cy="32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400" y="452718"/>
            <a:ext cx="6589199" cy="16670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dirty="0"/>
              <a:t>Future-se</a:t>
            </a:r>
            <a:br>
              <a:rPr lang="pt-BR" sz="4400" dirty="0"/>
            </a:br>
            <a:r>
              <a:rPr lang="pt-BR" sz="3100" dirty="0"/>
              <a:t>Procedimento da construção</a:t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7" y="1844824"/>
            <a:ext cx="4464495" cy="489654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2800" dirty="0"/>
              <a:t> </a:t>
            </a:r>
            <a:r>
              <a:rPr lang="pt-BR" sz="2400" dirty="0"/>
              <a:t>Não foram ouvidos a comunidade acadêmica;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/>
              <a:t>O projeto não contém referencias e estudos de viabilidade;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/>
              <a:t>Baseia-se no documento “</a:t>
            </a:r>
            <a:r>
              <a:rPr lang="pt-BR" sz="2400"/>
              <a:t>AJUSTE JUSTO” </a:t>
            </a:r>
            <a:r>
              <a:rPr lang="pt-BR" sz="2400" dirty="0"/>
              <a:t>do BM;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2400" dirty="0"/>
              <a:t>	IFES serão instituições inovadoras, integradas ao mercado.</a:t>
            </a:r>
          </a:p>
          <a:p>
            <a:pPr>
              <a:buNone/>
            </a:pPr>
            <a:r>
              <a:rPr lang="pt-BR" sz="2800" dirty="0"/>
              <a:t> 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3300" dirty="0"/>
          </a:p>
        </p:txBody>
      </p:sp>
      <p:pic>
        <p:nvPicPr>
          <p:cNvPr id="3074" name="Picture 2" descr="Resultado de imagem para charges governo e empresÃ¡rios">
            <a:extLst>
              <a:ext uri="{FF2B5EF4-FFF2-40B4-BE49-F238E27FC236}">
                <a16:creationId xmlns:a16="http://schemas.microsoft.com/office/drawing/2014/main" id="{627F7F6A-4189-4CB8-8DC6-70AC40BC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02" y="2021213"/>
            <a:ext cx="376579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52718"/>
            <a:ext cx="7055380" cy="1176082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327" y="1628800"/>
            <a:ext cx="8503920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/>
              <a:t>Abrangência do FUTURA-SE</a:t>
            </a:r>
          </a:p>
          <a:p>
            <a:pPr>
              <a:buNone/>
            </a:pPr>
            <a:r>
              <a:rPr lang="pt-BR" sz="2400" dirty="0"/>
              <a:t>	Apresentado em 45 artigos modifica 16 leis, em destaque: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	LDB;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	Ciência e Tecnologia;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	Cultura;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	 Normas tributárias;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	Organizações Sociais – 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	Carreiras do Magistério Federal.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</p:txBody>
      </p:sp>
      <p:pic>
        <p:nvPicPr>
          <p:cNvPr id="4100" name="Picture 4" descr="Imagem relacionada">
            <a:extLst>
              <a:ext uri="{FF2B5EF4-FFF2-40B4-BE49-F238E27FC236}">
                <a16:creationId xmlns:a16="http://schemas.microsoft.com/office/drawing/2014/main" id="{E7311E54-899F-4AC3-B096-2FDB12125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04" y="2564904"/>
            <a:ext cx="4068325" cy="298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752528" cy="47764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/>
              <a:t>PL PRETENDE INSTITUIR:</a:t>
            </a:r>
          </a:p>
          <a:p>
            <a:pPr marL="0" indent="0">
              <a:buNone/>
            </a:pPr>
            <a:endParaRPr lang="pt-BR" sz="2400" dirty="0"/>
          </a:p>
          <a:p>
            <a:pPr marL="457200" indent="-457200" algn="just">
              <a:buAutoNum type="arabicParenR"/>
            </a:pPr>
            <a:r>
              <a:rPr lang="pt-BR" sz="2400" dirty="0"/>
              <a:t>Autonomia Financeira das IFES (anticonstitucional);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Organizações Sociais; (Substituindo as Fundações);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Incentivos tributários a empresas e alienação de imóveis;</a:t>
            </a:r>
          </a:p>
          <a:p>
            <a:pPr marL="457200" indent="-457200" algn="just">
              <a:buAutoNum type="arabicParenR"/>
            </a:pPr>
            <a:r>
              <a:rPr lang="pt-BR" sz="2400" dirty="0"/>
              <a:t>Universidades privadas revalidar títulos estrangeiros;</a:t>
            </a:r>
          </a:p>
          <a:p>
            <a:pPr marL="0" indent="0">
              <a:buNone/>
            </a:pPr>
            <a:endParaRPr lang="pt-BR" sz="2400" dirty="0"/>
          </a:p>
          <a:p>
            <a:pPr marL="457200" indent="-457200">
              <a:buAutoNum type="arabicParenR"/>
            </a:pPr>
            <a:endParaRPr lang="pt-BR" sz="2400" dirty="0"/>
          </a:p>
          <a:p>
            <a:pPr marL="457200" indent="-457200">
              <a:buAutoNum type="arabicParenR"/>
            </a:pPr>
            <a:endParaRPr lang="pt-BR" sz="2400" dirty="0"/>
          </a:p>
        </p:txBody>
      </p:sp>
      <p:pic>
        <p:nvPicPr>
          <p:cNvPr id="1026" name="Picture 2" descr="Resultado de imagem para charge sobre o programa futura-se">
            <a:extLst>
              <a:ext uri="{FF2B5EF4-FFF2-40B4-BE49-F238E27FC236}">
                <a16:creationId xmlns:a16="http://schemas.microsoft.com/office/drawing/2014/main" id="{929DE432-784F-4519-AEA1-0007D31A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231208" cy="41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824536" cy="47764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/>
              <a:t>PL PRETENDE INSTITUIR:</a:t>
            </a:r>
          </a:p>
          <a:p>
            <a:pPr marL="0" indent="0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5)	Descaracterização da dedicação exclusiva, estabelece o notório saber e docentes passam a ser agentes em busca de lucros e benefícios;</a:t>
            </a:r>
          </a:p>
          <a:p>
            <a:pPr marL="0" indent="0" algn="just">
              <a:buNone/>
            </a:pPr>
            <a:r>
              <a:rPr lang="pt-BR" sz="2400" dirty="0"/>
              <a:t>6)	Modificação da destinação de hospitais universitários;</a:t>
            </a:r>
          </a:p>
          <a:p>
            <a:pPr marL="0" indent="0" algn="just">
              <a:buNone/>
            </a:pPr>
            <a:r>
              <a:rPr lang="pt-BR" sz="2400" dirty="0"/>
              <a:t>7)	Responsabilização de gestores ditos ineficientes. </a:t>
            </a:r>
          </a:p>
          <a:p>
            <a:pPr marL="457200" indent="-457200">
              <a:buAutoNum type="arabicParenR"/>
            </a:pPr>
            <a:endParaRPr lang="pt-BR" sz="2400" dirty="0"/>
          </a:p>
          <a:p>
            <a:pPr marL="457200" indent="-457200">
              <a:buAutoNum type="arabicParenR"/>
            </a:pPr>
            <a:endParaRPr lang="pt-BR" sz="2400" dirty="0"/>
          </a:p>
        </p:txBody>
      </p:sp>
      <p:pic>
        <p:nvPicPr>
          <p:cNvPr id="2050" name="Picture 2" descr="Resultado de imagem para charge sobre a Emenda Constitucional 95">
            <a:extLst>
              <a:ext uri="{FF2B5EF4-FFF2-40B4-BE49-F238E27FC236}">
                <a16:creationId xmlns:a16="http://schemas.microsoft.com/office/drawing/2014/main" id="{E02D53AE-592A-435C-A38A-4396A528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35699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3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sz="half" idx="1"/>
          </p:nvPr>
        </p:nvSpPr>
        <p:spPr>
          <a:xfrm>
            <a:off x="683568" y="1628801"/>
            <a:ext cx="7992888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PL PRETENDE INSTITUIR:</a:t>
            </a:r>
          </a:p>
          <a:p>
            <a:pPr marL="0" indent="0" algn="just">
              <a:buNone/>
            </a:pPr>
            <a:r>
              <a:rPr lang="pt-BR" sz="2400" dirty="0"/>
              <a:t>8)	Subordinação das Pesquisas ao interesse do mercado;</a:t>
            </a:r>
          </a:p>
          <a:p>
            <a:pPr marL="457200" indent="-457200" algn="just">
              <a:buAutoNum type="arabicParenR" startAt="9"/>
            </a:pPr>
            <a:r>
              <a:rPr lang="pt-BR" sz="2400" dirty="0"/>
              <a:t>Incentivo à competição entre docentes e alunos (as);</a:t>
            </a:r>
          </a:p>
          <a:p>
            <a:pPr marL="457200" indent="-457200" algn="just">
              <a:buAutoNum type="arabicParenR" startAt="9"/>
            </a:pPr>
            <a:r>
              <a:rPr lang="pt-BR" sz="2400" dirty="0"/>
              <a:t> Ampliação do </a:t>
            </a:r>
            <a:r>
              <a:rPr lang="pt-BR" sz="2400" dirty="0" err="1"/>
              <a:t>EaD</a:t>
            </a:r>
            <a:r>
              <a:rPr lang="pt-BR" sz="2400" dirty="0"/>
              <a:t>.</a:t>
            </a:r>
          </a:p>
          <a:p>
            <a:pPr marL="457200" indent="-457200">
              <a:buAutoNum type="arabicParenR"/>
            </a:pPr>
            <a:endParaRPr lang="pt-BR" sz="2400" dirty="0"/>
          </a:p>
          <a:p>
            <a:pPr marL="457200" indent="-457200">
              <a:buAutoNum type="arabicParenR"/>
            </a:pPr>
            <a:endParaRPr lang="pt-BR" sz="2400" dirty="0"/>
          </a:p>
        </p:txBody>
      </p:sp>
      <p:pic>
        <p:nvPicPr>
          <p:cNvPr id="1026" name="Picture 2" descr="Resultado de imagem para charge bolsonaro e educaÃ§Ã£o">
            <a:extLst>
              <a:ext uri="{FF2B5EF4-FFF2-40B4-BE49-F238E27FC236}">
                <a16:creationId xmlns:a16="http://schemas.microsoft.com/office/drawing/2014/main" id="{6AF93553-5544-4B77-AFD2-491D51EF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4" y="4365104"/>
            <a:ext cx="7704856" cy="23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1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5" y="624110"/>
            <a:ext cx="7346776" cy="1280890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600200"/>
            <a:ext cx="8279832" cy="28369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2800" dirty="0"/>
              <a:t>Objetivo do PL</a:t>
            </a:r>
          </a:p>
          <a:p>
            <a:pPr marL="514350" indent="-514350">
              <a:buAutoNum type="arabicParenR"/>
            </a:pPr>
            <a:r>
              <a:rPr lang="pt-BR" sz="2800" dirty="0"/>
              <a:t>Choque de neoliberalismo nas IFES;</a:t>
            </a:r>
          </a:p>
          <a:p>
            <a:pPr>
              <a:buAutoNum type="arabicParenR"/>
            </a:pPr>
            <a:r>
              <a:rPr lang="pt-BR" sz="2800" dirty="0"/>
              <a:t>  Destruir o “reduto da esquerda”;</a:t>
            </a:r>
          </a:p>
          <a:p>
            <a:pPr>
              <a:buAutoNum type="arabicParenR"/>
            </a:pPr>
            <a:r>
              <a:rPr lang="pt-BR" sz="2800" dirty="0"/>
              <a:t>  Desresponsabilizar o estado com a educação;</a:t>
            </a:r>
          </a:p>
          <a:p>
            <a:pPr>
              <a:buAutoNum type="arabicParenR"/>
            </a:pPr>
            <a:r>
              <a:rPr lang="pt-BR" sz="2800" dirty="0"/>
              <a:t> Acabar com a política de reparos sociais;</a:t>
            </a:r>
          </a:p>
          <a:p>
            <a:pPr>
              <a:buAutoNum type="arabicParenR"/>
            </a:pPr>
            <a:r>
              <a:rPr lang="pt-BR" sz="2800" dirty="0"/>
              <a:t> Acabar com as carreiras dos servidores das IFES.</a:t>
            </a:r>
          </a:p>
          <a:p>
            <a:pPr>
              <a:buAutoNum type="arabicParenR"/>
            </a:pPr>
            <a:endParaRPr lang="pt-BR" dirty="0"/>
          </a:p>
        </p:txBody>
      </p:sp>
      <p:pic>
        <p:nvPicPr>
          <p:cNvPr id="3074" name="Picture 2" descr="Resultado de imagem para charge sobre neoliberalismo">
            <a:extLst>
              <a:ext uri="{FF2B5EF4-FFF2-40B4-BE49-F238E27FC236}">
                <a16:creationId xmlns:a16="http://schemas.microsoft.com/office/drawing/2014/main" id="{F8F81A16-5269-4184-A904-457BF5E7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293096"/>
            <a:ext cx="712879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5E290A-39A5-42D2-B7E9-4E50E316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94" y="568158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Future-se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C8FA0B7-9B4F-476D-8EE1-D632956B8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Novas alíquotas da Previdência (incidindo inclusive aos atuais aposentados) </a:t>
            </a:r>
            <a:endParaRPr kumimoji="0" lang="pt-BR" altLang="pt-B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53A224-43D9-4F55-80F8-282E3B611E25}"/>
              </a:ext>
            </a:extLst>
          </p:cNvPr>
          <p:cNvSpPr txBox="1"/>
          <p:nvPr/>
        </p:nvSpPr>
        <p:spPr>
          <a:xfrm>
            <a:off x="827584" y="166858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Qual a nossa tarefa?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A77D39-9548-4B76-8934-FDD2EFE50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608" y="2276872"/>
            <a:ext cx="6598086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2800" dirty="0"/>
              <a:t>1) Compreender o que é o governo Bolsonaro;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/>
              <a:t>	</a:t>
            </a:r>
            <a:r>
              <a:rPr lang="pt-BR" sz="2600" dirty="0"/>
              <a:t>Desmonte do Serviço Público</a:t>
            </a:r>
          </a:p>
          <a:p>
            <a:pPr marL="0" indent="0">
              <a:buNone/>
            </a:pPr>
            <a:r>
              <a:rPr lang="pt-BR" sz="1900" dirty="0"/>
              <a:t>	Cortes de verbas na Educação</a:t>
            </a:r>
          </a:p>
          <a:p>
            <a:pPr marL="0" indent="0">
              <a:buNone/>
            </a:pPr>
            <a:r>
              <a:rPr lang="pt-BR" sz="1900" dirty="0"/>
              <a:t>	FUTURA-SE</a:t>
            </a:r>
          </a:p>
          <a:p>
            <a:pPr marL="0" indent="0">
              <a:buNone/>
            </a:pPr>
            <a:r>
              <a:rPr lang="pt-BR" sz="1900" dirty="0"/>
              <a:t>	Privatizações</a:t>
            </a:r>
          </a:p>
          <a:p>
            <a:pPr marL="0" indent="0">
              <a:buNone/>
            </a:pPr>
            <a:r>
              <a:rPr lang="pt-BR" sz="1900" dirty="0"/>
              <a:t>	Reforma Administrativa</a:t>
            </a:r>
          </a:p>
          <a:p>
            <a:pPr marL="0" indent="0">
              <a:buNone/>
            </a:pPr>
            <a:r>
              <a:rPr lang="pt-BR" sz="19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/>
              <a:t>	</a:t>
            </a:r>
            <a:r>
              <a:rPr lang="pt-BR" sz="2600" dirty="0"/>
              <a:t>Proteção dos interesses EEUU</a:t>
            </a:r>
          </a:p>
          <a:p>
            <a:pPr marL="0" indent="0">
              <a:buNone/>
            </a:pPr>
            <a:endParaRPr lang="pt-BR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900" dirty="0"/>
              <a:t>	</a:t>
            </a:r>
            <a:r>
              <a:rPr lang="pt-BR" sz="2600" dirty="0"/>
              <a:t>Defesa do Patronato</a:t>
            </a:r>
          </a:p>
          <a:p>
            <a:pPr marL="0" indent="0">
              <a:buNone/>
            </a:pPr>
            <a:r>
              <a:rPr lang="pt-BR" sz="1900" dirty="0"/>
              <a:t>	Reforma da Previdência		</a:t>
            </a:r>
          </a:p>
          <a:p>
            <a:pPr marL="0" indent="0">
              <a:buNone/>
            </a:pPr>
            <a:r>
              <a:rPr lang="pt-BR" sz="1900" dirty="0"/>
              <a:t>	Retirada de direitos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" name="Imagem 7" descr="Resultado de imagem para charge de bolsonaro">
            <a:extLst>
              <a:ext uri="{FF2B5EF4-FFF2-40B4-BE49-F238E27FC236}">
                <a16:creationId xmlns:a16="http://schemas.microsoft.com/office/drawing/2014/main" id="{B9A59C64-46E7-473B-89A4-EBA535EA9F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19626"/>
            <a:ext cx="3602360" cy="375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57954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2120</TotalTime>
  <Words>282</Words>
  <Application>Microsoft Office PowerPoint</Application>
  <PresentationFormat>Apresentação na tela (4:3)</PresentationFormat>
  <Paragraphs>146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Cacho</vt:lpstr>
      <vt:lpstr>Future-se</vt:lpstr>
      <vt:lpstr>Future-se</vt:lpstr>
      <vt:lpstr>Future-se Procedimento da construção </vt:lpstr>
      <vt:lpstr>Future-se</vt:lpstr>
      <vt:lpstr>Future-se</vt:lpstr>
      <vt:lpstr>Future-se</vt:lpstr>
      <vt:lpstr>Future-se</vt:lpstr>
      <vt:lpstr>Future-se</vt:lpstr>
      <vt:lpstr>Future-se</vt:lpstr>
      <vt:lpstr>Futura-se</vt:lpstr>
      <vt:lpstr>Future-se</vt:lpstr>
      <vt:lpstr>Futura-se</vt:lpstr>
      <vt:lpstr>Future-se</vt:lpstr>
      <vt:lpstr>Future-se</vt:lpstr>
      <vt:lpstr>Future-se</vt:lpstr>
      <vt:lpstr>Future-se</vt:lpstr>
      <vt:lpstr>Apresentação do PowerPoint</vt:lpstr>
      <vt:lpstr>Future-se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 287/2016 A Contra REFORMA do governo golpista</dc:title>
  <dc:creator>WINDOWS 7ULTIMATE</dc:creator>
  <cp:lastModifiedBy>David Lobão</cp:lastModifiedBy>
  <cp:revision>277</cp:revision>
  <dcterms:created xsi:type="dcterms:W3CDTF">2016-12-09T19:40:34Z</dcterms:created>
  <dcterms:modified xsi:type="dcterms:W3CDTF">2020-01-15T12:28:45Z</dcterms:modified>
</cp:coreProperties>
</file>