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78" r:id="rId4"/>
    <p:sldId id="290" r:id="rId5"/>
    <p:sldId id="272" r:id="rId6"/>
    <p:sldId id="273" r:id="rId7"/>
    <p:sldId id="311" r:id="rId8"/>
    <p:sldId id="279" r:id="rId9"/>
    <p:sldId id="288" r:id="rId10"/>
    <p:sldId id="299" r:id="rId11"/>
    <p:sldId id="312" r:id="rId12"/>
    <p:sldId id="308" r:id="rId13"/>
    <p:sldId id="27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006600"/>
    <a:srgbClr val="FF9900"/>
    <a:srgbClr val="800000"/>
    <a:srgbClr val="06B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66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6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95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8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4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29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84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12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87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02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0AF1-9537-464E-8077-FB8968B9DCA0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75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53999"/>
            <a:ext cx="9000000" cy="6013425"/>
          </a:xfrm>
        </p:spPr>
        <p:txBody>
          <a:bodyPr lIns="36000" tIns="36000" rIns="36000" bIns="36000" anchor="ctr" anchorCtr="0">
            <a:noAutofit/>
          </a:bodyPr>
          <a:lstStyle/>
          <a:p>
            <a:pPr defTabSz="360000">
              <a:lnSpc>
                <a:spcPct val="100000"/>
              </a:lnSpc>
            </a:pPr>
            <a:r>
              <a:rPr lang="pt-BR" sz="3200" b="1" kern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Direito de Greve no Serviço Público</a:t>
            </a:r>
            <a: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sz="20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Abordagem </a:t>
            </a:r>
            <a:r>
              <a:rPr lang="pt-BR" sz="2000" b="1" kern="0" cap="sm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em </a:t>
            </a:r>
            <a:r>
              <a:rPr lang="pt-BR" sz="2000" b="1" kern="0" cap="smal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face da </a:t>
            </a:r>
            <a:r>
              <a:rPr lang="pt-BR" sz="2000" b="1" kern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legislação e jurisprudência sobre a matéria </a:t>
            </a:r>
            <a:r>
              <a:rPr lang="pt-BR" sz="20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</a:t>
            </a:r>
            <a:br>
              <a:rPr lang="pt-BR" sz="20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sz="20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sz="20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pt-BR" sz="1400" b="1" kern="0" cap="small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5005552"/>
            <a:ext cx="9000000" cy="1798448"/>
          </a:xfrm>
        </p:spPr>
        <p:txBody>
          <a:bodyPr lIns="36000" tIns="36000" rIns="36000" bIns="36000">
            <a:noAutofit/>
          </a:bodyPr>
          <a:lstStyle/>
          <a:p>
            <a:pPr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1800" b="1" kern="0" cap="small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Heverton Renato M. Padilha</a:t>
            </a:r>
          </a:p>
          <a:p>
            <a:pPr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kern="0" dirty="0">
              <a:solidFill>
                <a:schemeClr val="bg1">
                  <a:lumMod val="65000"/>
                </a:schemeClr>
              </a:solidFill>
              <a:latin typeface="Book Antiqua" panose="02040602050305030304" pitchFamily="18" charset="0"/>
            </a:endParaRP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cap="small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Abril </a:t>
            </a:r>
            <a:r>
              <a:rPr lang="pt-BR" sz="1400" kern="0" cap="small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de </a:t>
            </a:r>
            <a:r>
              <a:rPr lang="pt-BR" sz="1400" kern="0" cap="small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2022</a:t>
            </a:r>
            <a:endParaRPr lang="pt-BR" sz="1400" kern="0" cap="small" dirty="0">
              <a:solidFill>
                <a:schemeClr val="bg1">
                  <a:lumMod val="6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540000"/>
            <a:ext cx="1935484" cy="41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61257" y="324854"/>
            <a:ext cx="8618048" cy="64431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 pode ser punido por ter participado de greve</a:t>
            </a:r>
            <a:r>
              <a:rPr lang="pt-BR" sz="20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2400" b="1" u="sng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2" indent="-285750" algn="just">
              <a:spcBef>
                <a:spcPts val="1000"/>
              </a:spcBef>
            </a:pPr>
            <a:r>
              <a:rPr lang="pt-BR" sz="1800" b="1" kern="0" dirty="0">
                <a:solidFill>
                  <a:srgbClr val="003300"/>
                </a:solidFill>
                <a:latin typeface="Book Antiqua" panose="02040602050305030304" pitchFamily="18" charset="0"/>
              </a:rPr>
              <a:t>Não. Direito garantido pela CF/88. Mas excessos e abuso de direito podem ser punidos. </a:t>
            </a:r>
          </a:p>
          <a:p>
            <a:pPr marL="0" indent="0" algn="just">
              <a:buNone/>
            </a:pPr>
            <a:endParaRPr lang="pt-BR" sz="1200" b="1" u="sng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alt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alt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SERVIDOR EM ESTÁGIO PROBATÓRIO PODE FAZER GREVE?</a:t>
            </a:r>
            <a:endParaRPr lang="pt-BR" alt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/>
            <a:r>
              <a:rPr lang="pt-BR" sz="2000" b="1" dirty="0" smtClean="0"/>
              <a:t>Sim. Não </a:t>
            </a:r>
            <a:r>
              <a:rPr lang="pt-BR" sz="2000" b="1" dirty="0"/>
              <a:t>há, assim, qualquer restrição ao exercício do seu direito constitucional à greve</a:t>
            </a:r>
            <a:r>
              <a:rPr lang="pt-BR" sz="2000" b="1" dirty="0" smtClean="0"/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49263" algn="l"/>
                <a:tab pos="539750" algn="l"/>
              </a:tabLst>
            </a:pPr>
            <a:endParaRPr lang="pt-BR" altLang="pt-BR" sz="20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449263" algn="l"/>
                <a:tab pos="539750" algn="l"/>
              </a:tabLst>
            </a:pPr>
            <a:r>
              <a:rPr lang="pt-BR" alt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alt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SERVIDOR OCUPANTE DE CARGO EM COMISSÃO PODE FAZER GREVE</a:t>
            </a:r>
            <a:r>
              <a:rPr lang="pt-BR" alt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altLang="pt-BR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</a:pPr>
            <a:r>
              <a:rPr lang="pt-BR" altLang="pt-B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SIM.</a:t>
            </a:r>
            <a:r>
              <a:rPr lang="pt-BR" alt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Não há impedimento legal.</a:t>
            </a:r>
            <a:r>
              <a:rPr lang="pt-BR" altLang="pt-BR" sz="800" dirty="0" smtClean="0">
                <a:latin typeface="Arial" panose="020B0604020202020204" pitchFamily="34" charset="0"/>
              </a:rPr>
              <a:t> </a:t>
            </a:r>
            <a:endParaRPr lang="pt-BR" altLang="pt-BR" dirty="0" smtClean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49263" algn="l"/>
                <a:tab pos="539750" algn="l"/>
              </a:tabLst>
            </a:pPr>
            <a:endParaRPr lang="pt-BR" sz="1200" b="1" cap="all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t-BR" sz="2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sindicato deve registrar a </a:t>
            </a:r>
            <a:r>
              <a:rPr lang="pt-BR" sz="20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frequência </a:t>
            </a:r>
            <a:r>
              <a:rPr lang="pt-BR" sz="2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servidores durante a greve?</a:t>
            </a:r>
          </a:p>
          <a:p>
            <a:pPr algn="just"/>
            <a:r>
              <a:rPr lang="pt-BR" sz="2000" dirty="0" smtClean="0"/>
              <a:t>É recomendável a utilização de ponto paralelo. </a:t>
            </a:r>
            <a:r>
              <a:rPr lang="pt-BR" sz="2000" b="1" u="sng" dirty="0" smtClean="0"/>
              <a:t>GREVE NÃO É FOLGA!!!</a:t>
            </a:r>
          </a:p>
          <a:p>
            <a:pPr marL="0" lvl="0" indent="0" algn="just">
              <a:buNone/>
            </a:pPr>
            <a:endParaRPr lang="pt-BR" sz="1200" b="1" cap="all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t-BR" sz="2000" b="1" u="sng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</a:t>
            </a:r>
            <a:r>
              <a:rPr lang="pt-BR" sz="20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diferenças entre greve e paralisação?</a:t>
            </a:r>
          </a:p>
          <a:p>
            <a:pPr marL="0" indent="0" algn="just">
              <a:buNone/>
            </a:pPr>
            <a:r>
              <a:rPr lang="pt-BR" sz="2000" b="1" dirty="0" smtClean="0"/>
              <a:t>Não. 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94416" y="43934"/>
            <a:ext cx="3551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  <a:tab pos="539750" algn="l"/>
              </a:tabLst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3934"/>
            <a:ext cx="2648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  <a:tab pos="539750" algn="l"/>
              </a:tabLst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5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389" y="365126"/>
            <a:ext cx="7985961" cy="922253"/>
          </a:xfrm>
        </p:spPr>
        <p:txBody>
          <a:bodyPr>
            <a:normAutofit/>
          </a:bodyPr>
          <a:lstStyle/>
          <a:p>
            <a:r>
              <a:rPr lang="pt-BR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28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pt-BR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dias parados </a:t>
            </a:r>
            <a:r>
              <a:rPr lang="pt-BR" sz="28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serão </a:t>
            </a:r>
            <a:r>
              <a:rPr lang="pt-BR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descontados?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5663"/>
            <a:ext cx="7886700" cy="5317958"/>
          </a:xfrm>
        </p:spPr>
        <p:txBody>
          <a:bodyPr>
            <a:normAutofit/>
          </a:bodyPr>
          <a:lstStyle/>
          <a:p>
            <a:r>
              <a:rPr lang="pt-BR" dirty="0" smtClean="0"/>
              <a:t>DEPENDE... POR QUÊ?</a:t>
            </a:r>
          </a:p>
          <a:p>
            <a:r>
              <a:rPr lang="pt-BR" sz="2400" dirty="0" smtClean="0"/>
              <a:t>O STF estabeleceu a premissa inicial: greve demanda suspensão do contrato de trabalho – para servidores “suspensão do vinculo funcional”. Significa dizer que </a:t>
            </a:r>
            <a:r>
              <a:rPr lang="pt-BR" sz="2400" b="1" u="sng" dirty="0" smtClean="0"/>
              <a:t>em não havendo trabalho não há salário</a:t>
            </a:r>
            <a:r>
              <a:rPr lang="pt-BR" sz="2400" dirty="0" smtClean="0"/>
              <a:t>.</a:t>
            </a:r>
          </a:p>
          <a:p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Destaco a Sumula 531 do STF (RE 693.456/RJ): </a:t>
            </a:r>
          </a:p>
          <a:p>
            <a:pPr marL="0" indent="0">
              <a:buNone/>
            </a:pPr>
            <a:r>
              <a:rPr lang="pt-BR" sz="2400" i="1" dirty="0" smtClean="0"/>
              <a:t>"</a:t>
            </a:r>
            <a:r>
              <a:rPr lang="pt-BR" sz="2400" i="1" dirty="0"/>
              <a:t>A administração pública </a:t>
            </a:r>
            <a:r>
              <a:rPr lang="pt-BR" sz="2400" b="1" i="1" dirty="0">
                <a:solidFill>
                  <a:srgbClr val="FF0000"/>
                </a:solidFill>
              </a:rPr>
              <a:t>deve</a:t>
            </a:r>
            <a:r>
              <a:rPr lang="pt-BR" sz="2400" i="1" dirty="0"/>
              <a:t> proceder ao desconto dos dias de paralisação decorrentes do exercício do direito de greve pelos servidores públicos, em virtude da </a:t>
            </a:r>
            <a:r>
              <a:rPr lang="pt-BR" sz="2400" b="1" i="1" u="sng" dirty="0">
                <a:solidFill>
                  <a:srgbClr val="FF0000"/>
                </a:solidFill>
              </a:rPr>
              <a:t>suspensão do vínculo </a:t>
            </a:r>
            <a:r>
              <a:rPr lang="pt-BR" sz="2400" b="1" i="1" u="sng" dirty="0"/>
              <a:t>funcional que dela decorre</a:t>
            </a:r>
            <a:r>
              <a:rPr lang="pt-BR" sz="2400" i="1" dirty="0"/>
              <a:t>, </a:t>
            </a:r>
            <a:r>
              <a:rPr lang="pt-BR" sz="2400" b="1" i="1" u="sng" dirty="0"/>
              <a:t>permitida a compensação em caso de acordo.</a:t>
            </a:r>
            <a:endParaRPr lang="pt-BR" sz="2400" dirty="0"/>
          </a:p>
          <a:p>
            <a:pPr marL="0" indent="0">
              <a:buNone/>
            </a:pPr>
            <a:r>
              <a:rPr lang="pt-BR" sz="2400" i="1" dirty="0"/>
              <a:t>O desconto será, contudo, incabível se ficar demonstrado que a greve foi provocada por </a:t>
            </a:r>
            <a:r>
              <a:rPr lang="pt-BR" sz="2400" i="1" u="sng" dirty="0"/>
              <a:t>conduta ilícita </a:t>
            </a:r>
            <a:r>
              <a:rPr lang="pt-BR" sz="2400" i="1" dirty="0"/>
              <a:t>do Poder Público"</a:t>
            </a:r>
            <a:r>
              <a:rPr lang="pt-BR" sz="2400" dirty="0"/>
              <a:t>. </a:t>
            </a:r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4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3600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lvl="0" hangingPunct="0"/>
            <a:r>
              <a:rPr lang="pt-BR" sz="2000" b="1" cap="all" dirty="0"/>
              <a:t>Instrução Normativa nº 54/2021 e sua </a:t>
            </a:r>
            <a:r>
              <a:rPr lang="pt-BR" sz="2000" b="1" cap="all" dirty="0" smtClean="0"/>
              <a:t>eventual desconformidade </a:t>
            </a:r>
            <a:r>
              <a:rPr lang="pt-BR" sz="2000" b="1" cap="all" dirty="0"/>
              <a:t>com o ordenamento jurídico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756000"/>
            <a:ext cx="9000000" cy="6048000"/>
          </a:xfrm>
        </p:spPr>
        <p:txBody>
          <a:bodyPr lIns="36000" tIns="36000" rIns="36000" bIns="36000">
            <a:noAutofit/>
          </a:bodyPr>
          <a:lstStyle/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Estabelece os critérios e os procedimentos para o desconto da remuneração equivalente aos dias de paralisação e a elaboração de termo de acordo para a compensação das horas não </a:t>
            </a:r>
            <a:r>
              <a:rPr lang="pt-BR" sz="2000" dirty="0" smtClean="0"/>
              <a:t>trabalhadas, nos seguintes termos:</a:t>
            </a:r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000" kern="0" dirty="0" smtClean="0"/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kern="0" dirty="0" smtClean="0"/>
              <a:t>determina o corte remuneratório imediato (art. 3º); </a:t>
            </a:r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kern="0" dirty="0" smtClean="0"/>
              <a:t>prevê minuta de acordo de forma genérica; (desconsidera as peculiaridades locais e a autonomia universitária - art. 207 CF e do § único do art. 1º da Lei 11.892/2008); </a:t>
            </a:r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kern="0" dirty="0" smtClean="0"/>
              <a:t>Prevê possibilidade de acordo de forma </a:t>
            </a:r>
            <a:r>
              <a:rPr lang="pt-BR" sz="2000" b="1" u="sng" kern="0" dirty="0" smtClean="0">
                <a:solidFill>
                  <a:srgbClr val="FF0000"/>
                </a:solidFill>
              </a:rPr>
              <a:t>facultativa</a:t>
            </a:r>
            <a:r>
              <a:rPr lang="pt-BR" sz="2000" kern="0" dirty="0" smtClean="0"/>
              <a:t>, para recuperação do período paralisado; </a:t>
            </a:r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kern="0" dirty="0" smtClean="0"/>
              <a:t>Impõe ainda, que o acordo deve ser aprovado pelo órgão central do </a:t>
            </a:r>
            <a:r>
              <a:rPr lang="pt-BR" sz="2000" kern="0" dirty="0" err="1" smtClean="0"/>
              <a:t>Sipec</a:t>
            </a:r>
            <a:r>
              <a:rPr lang="pt-BR" sz="2000" kern="0" dirty="0" smtClean="0"/>
              <a:t>, como requisito de validade, no prazo de 30 dias da sua apresentação;</a:t>
            </a:r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kern="0" dirty="0" smtClean="0"/>
              <a:t>O acordo deve conter ainda </a:t>
            </a:r>
            <a:r>
              <a:rPr lang="pt-BR" sz="2000" kern="0" dirty="0"/>
              <a:t>a</a:t>
            </a:r>
            <a:r>
              <a:rPr lang="pt-BR" sz="2000" kern="0" dirty="0" smtClean="0"/>
              <a:t>s seguintes informações:</a:t>
            </a:r>
          </a:p>
          <a:p>
            <a:pPr marL="1077913" lvl="2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kern="0" dirty="0" smtClean="0"/>
              <a:t>Comprovação de que o órgão ou entidade foi previamente notificado;</a:t>
            </a:r>
          </a:p>
          <a:p>
            <a:pPr marL="1077913" lvl="2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kern="0" dirty="0" smtClean="0"/>
              <a:t>Indicação da data de início e término da grave;</a:t>
            </a:r>
          </a:p>
          <a:p>
            <a:pPr marL="1077913" lvl="2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kern="0" dirty="0" smtClean="0"/>
              <a:t>Número de servidores, por dia, que aderiram a greve;</a:t>
            </a:r>
          </a:p>
          <a:p>
            <a:pPr marL="1077913" lvl="2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kern="0" dirty="0" smtClean="0"/>
              <a:t>Quantidade de horas que deverão ser compensadas;</a:t>
            </a:r>
          </a:p>
          <a:p>
            <a:pPr marL="1077913" lvl="2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kern="0" dirty="0" smtClean="0"/>
              <a:t>Indicação do início e término da compensação; </a:t>
            </a:r>
          </a:p>
          <a:p>
            <a:pPr marL="1077913" lvl="2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kern="0" dirty="0" smtClean="0"/>
              <a:t>Plano de trabalho de reposição das “</a:t>
            </a:r>
            <a:r>
              <a:rPr lang="pt-BR" sz="2000" b="1" u="sng" kern="0" dirty="0" smtClean="0">
                <a:solidFill>
                  <a:srgbClr val="FF0000"/>
                </a:solidFill>
              </a:rPr>
              <a:t>horas</a:t>
            </a:r>
            <a:r>
              <a:rPr lang="pt-BR" sz="2000" kern="0" dirty="0" smtClean="0"/>
              <a:t>” não trabalhadas;</a:t>
            </a:r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kern="0" dirty="0" smtClean="0"/>
              <a:t>Na hipótese de descumprimento do acordo, não haverá devolução de valores, mantendo o registro de faltas por motivo de greve</a:t>
            </a:r>
          </a:p>
          <a:p>
            <a:pPr marL="400050" lvl="2" indent="-400050" algn="just" defTabSz="360000">
              <a:lnSpc>
                <a:spcPct val="100000"/>
              </a:lnSpc>
              <a:spcBef>
                <a:spcPts val="0"/>
              </a:spcBef>
              <a:buFont typeface="+mj-lt"/>
              <a:buAutoNum type="romanUcPeriod"/>
            </a:pPr>
            <a:endParaRPr lang="pt-BR" sz="2000" kern="0" dirty="0" smtClean="0"/>
          </a:p>
          <a:p>
            <a:pPr marL="285750" lvl="2" indent="-28575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000" kern="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0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5186994"/>
            <a:ext cx="9000000" cy="1617005"/>
          </a:xfrm>
        </p:spPr>
        <p:txBody>
          <a:bodyPr lIns="36000" tIns="36000" rIns="36000" bIns="36000">
            <a:noAutofit/>
          </a:bodyPr>
          <a:lstStyle/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SANTA MARIA/RS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Rua Alberto Pasqualini, n. 70, 13º andar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CEP: 97.015-010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Fone: (55) 3026-3206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OAB/RS n. 1.419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b="1" kern="0" dirty="0">
                <a:solidFill>
                  <a:schemeClr val="bg1"/>
                </a:solidFill>
                <a:latin typeface="Book Antiqua" panose="02040602050305030304" pitchFamily="18" charset="0"/>
              </a:rPr>
              <a:t>www.wagner.adv.br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b="1" kern="0" dirty="0">
                <a:solidFill>
                  <a:schemeClr val="bg1"/>
                </a:solidFill>
                <a:latin typeface="Book Antiqua" panose="02040602050305030304" pitchFamily="18" charset="0"/>
              </a:rPr>
              <a:t>wagner@wagner.adv.br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61" y="2520000"/>
            <a:ext cx="5810877" cy="123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3600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algn="just" defTabSz="360000">
              <a:lnSpc>
                <a:spcPct val="100000"/>
              </a:lnSpc>
            </a:pPr>
            <a:r>
              <a:rPr lang="pt-BR" sz="2400" b="1" kern="0" cap="small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Aspectos preliminares da abordagem :</a:t>
            </a:r>
            <a:endParaRPr lang="pt-BR" sz="2400" b="1" kern="0" cap="small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756000"/>
            <a:ext cx="9000000" cy="6048000"/>
          </a:xfrm>
        </p:spPr>
        <p:txBody>
          <a:bodyPr lIns="36000" tIns="36000" rIns="36000" bIns="36000">
            <a:noAutofit/>
          </a:bodyPr>
          <a:lstStyle/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Ausência de legislação específica;</a:t>
            </a:r>
            <a:r>
              <a:rPr lang="pt-BR" sz="2800" kern="0" dirty="0" smtClean="0">
                <a:latin typeface="Book Antiqua" panose="02040602050305030304" pitchFamily="18" charset="0"/>
              </a:rPr>
              <a:t> 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Legalidade do direito de greve dos servidores;</a:t>
            </a:r>
            <a:endParaRPr lang="pt-BR" sz="2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Mandados de Injunção paradigmas junto ao STF: 670/ES, 780/DF </a:t>
            </a:r>
            <a:r>
              <a:rPr lang="pt-BR" sz="2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</a:t>
            </a:r>
            <a:r>
              <a:rPr lang="pt-BR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712/PA;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Aplicabilidade da Lei 7.783/89 com as devidas adequações;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 54 da Secretaria Especial de Desburocratização, Gestão e Governo Digital do Ministério da Economia de 20/05/2021 (desconto dos dias paralisados)</a:t>
            </a:r>
            <a:endParaRPr lang="pt-BR" sz="2800" kern="0" dirty="0" smtClean="0">
              <a:latin typeface="Book Antiqua" panose="02040602050305030304" pitchFamily="18" charset="0"/>
            </a:endParaRP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kern="0" dirty="0">
              <a:latin typeface="Book Antiqua" panose="02040602050305030304" pitchFamily="18" charset="0"/>
            </a:endParaRP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3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3600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marL="342900" lvl="0" indent="-342900" algn="just" hangingPunct="0">
              <a:buFont typeface="Wingdings" panose="05000000000000000000" pitchFamily="2" charset="2"/>
              <a:buChar char="Ø"/>
            </a:pPr>
            <a:r>
              <a:rPr lang="pt-BR" sz="2400" b="1" cap="all" dirty="0"/>
              <a:t>é legal o servidor público fazer greve?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756000"/>
            <a:ext cx="9000000" cy="6048000"/>
          </a:xfrm>
        </p:spPr>
        <p:txBody>
          <a:bodyPr lIns="36000" tIns="36000" rIns="36000" bIns="36000">
            <a:noAutofit/>
          </a:bodyPr>
          <a:lstStyle/>
          <a:p>
            <a:r>
              <a:rPr lang="pt-BR" dirty="0"/>
              <a:t> </a:t>
            </a:r>
          </a:p>
          <a:p>
            <a:pPr marL="342900" lvl="0" indent="-342900" algn="just" hangingPunct="0">
              <a:buFont typeface="Arial" panose="020B0604020202020204" pitchFamily="34" charset="0"/>
              <a:buChar char="•"/>
            </a:pPr>
            <a:r>
              <a:rPr lang="pt-BR" b="1" u="sng" dirty="0" smtClean="0"/>
              <a:t>Sim.</a:t>
            </a:r>
            <a:r>
              <a:rPr lang="pt-BR" b="1" dirty="0" smtClean="0"/>
              <a:t> </a:t>
            </a:r>
            <a:r>
              <a:rPr lang="pt-BR" dirty="0"/>
              <a:t>Previsão constitucional expressa (o artigo 37, inciso VII da Constituição Federal). </a:t>
            </a:r>
            <a:endParaRPr lang="pt-BR" dirty="0" smtClean="0"/>
          </a:p>
          <a:p>
            <a:pPr lvl="0" algn="just" hangingPunct="0"/>
            <a:endParaRPr lang="pt-BR" dirty="0" smtClean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pt-BR" dirty="0" smtClean="0"/>
              <a:t>Direito carece de regulamento (Segundo a CF necessitaria de edição de Lei ordinária – EC 19/98).</a:t>
            </a:r>
          </a:p>
          <a:p>
            <a:pPr algn="just" hangingPunct="0"/>
            <a:endParaRPr lang="pt-BR" dirty="0" smtClean="0"/>
          </a:p>
          <a:p>
            <a:pPr marL="342900" lvl="0" indent="-342900" algn="just" hangingPunct="0">
              <a:buFont typeface="Arial" panose="020B0604020202020204" pitchFamily="34" charset="0"/>
              <a:buChar char="•"/>
            </a:pPr>
            <a:r>
              <a:rPr lang="pt-BR" dirty="0"/>
              <a:t>A omissão legislativa foi reconhecida pelo STF através dos </a:t>
            </a:r>
            <a:r>
              <a:rPr lang="pt-BR" b="1" u="sng" dirty="0"/>
              <a:t>Mandados de</a:t>
            </a:r>
            <a:r>
              <a:rPr lang="pt-BR" dirty="0"/>
              <a:t> </a:t>
            </a:r>
            <a:r>
              <a:rPr lang="pt-BR" b="1" u="sng" dirty="0"/>
              <a:t>Injunção 670/ES, 708/DF e 712/PA</a:t>
            </a:r>
            <a:r>
              <a:rPr lang="pt-BR" dirty="0"/>
              <a:t>, que além da legalidade da greve no serviço público, preencheu a lacuna legislativa, aplicando o teor da Lei 7.783/89, no âmbito do serviço público (Legislação que regula a greve no âmbito celetista)</a:t>
            </a: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lvl="0" indent="-342900" algn="just" hangingPunct="0">
              <a:buFont typeface="Arial" panose="020B0604020202020204" pitchFamily="34" charset="0"/>
              <a:buChar char="•"/>
            </a:pPr>
            <a:endParaRPr lang="pt-BR" sz="2000" b="1" cap="all" dirty="0" smtClean="0"/>
          </a:p>
          <a:p>
            <a:pPr lvl="0" hangingPunct="0"/>
            <a:endParaRPr lang="pt-BR" b="1" cap="all" dirty="0"/>
          </a:p>
          <a:p>
            <a:r>
              <a:rPr lang="pt-BR" dirty="0"/>
              <a:t> 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kern="0" dirty="0">
              <a:latin typeface="Book Antiqua" panose="0204060205030503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1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9754"/>
            <a:ext cx="7886700" cy="631768"/>
          </a:xfrm>
        </p:spPr>
        <p:txBody>
          <a:bodyPr>
            <a:normAutofit fontScale="90000"/>
          </a:bodyPr>
          <a:lstStyle/>
          <a:p>
            <a:r>
              <a:rPr lang="pt-BR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568" y="877303"/>
            <a:ext cx="8298782" cy="5747941"/>
          </a:xfrm>
        </p:spPr>
        <p:txBody>
          <a:bodyPr>
            <a:normAutofit/>
          </a:bodyPr>
          <a:lstStyle/>
          <a:p>
            <a:pPr lvl="0"/>
            <a:r>
              <a:rPr lang="pt-BR" b="1" dirty="0" smtClean="0">
                <a:latin typeface="+mj-lt"/>
              </a:rPr>
              <a:t>Sim. </a:t>
            </a:r>
            <a:r>
              <a:rPr lang="pt-BR" dirty="0" smtClean="0">
                <a:latin typeface="+mj-lt"/>
              </a:rPr>
              <a:t>Aos </a:t>
            </a:r>
            <a:r>
              <a:rPr lang="pt-BR" dirty="0">
                <a:latin typeface="+mj-lt"/>
              </a:rPr>
              <a:t>Mandados de Injunção 670/ES, 708/DF e 712/PA, o Supremo Tribunal Federal conferiu efeito </a:t>
            </a:r>
            <a:r>
              <a:rPr lang="pt-BR" i="1" dirty="0">
                <a:latin typeface="+mj-lt"/>
              </a:rPr>
              <a:t>erga omnes</a:t>
            </a:r>
            <a:r>
              <a:rPr lang="pt-BR" dirty="0">
                <a:latin typeface="+mj-lt"/>
              </a:rPr>
              <a:t> às suas decisões</a:t>
            </a:r>
            <a:r>
              <a:rPr lang="pt-BR" dirty="0" smtClean="0">
                <a:latin typeface="+mj-lt"/>
              </a:rPr>
              <a:t>.</a:t>
            </a:r>
          </a:p>
          <a:p>
            <a:pPr marL="0" lvl="0" indent="0">
              <a:buNone/>
            </a:pPr>
            <a:endParaRPr lang="pt-BR" dirty="0" smtClean="0">
              <a:latin typeface="+mj-lt"/>
            </a:endParaRPr>
          </a:p>
          <a:p>
            <a:r>
              <a:rPr lang="pt-BR" dirty="0"/>
              <a:t>Mas a aplicabilidade não se deu de forma literal, sendo que o Supremo aplicou adaptações a norma e ainda vem promovendo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u="sng" dirty="0" smtClean="0"/>
              <a:t>A seguir vamos tratar de alguns desses pontos de forma bastante objetiva </a:t>
            </a:r>
            <a:endParaRPr lang="pt-BR" b="1" u="sng" dirty="0"/>
          </a:p>
          <a:p>
            <a:pPr lvl="0"/>
            <a:endParaRPr lang="pt-BR" sz="2400" dirty="0"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36458" y="-46027"/>
            <a:ext cx="8471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cap="all" dirty="0"/>
              <a:t>as regras definidas pelo supremo tribunal federal são aplicáveis a todos os servidores?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2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000" y="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lvl="0" hangingPunct="0"/>
            <a:r>
              <a:rPr lang="pt-BR" sz="32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formalidades para </a:t>
            </a:r>
            <a:r>
              <a:rPr lang="pt-BR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deflagrar </a:t>
            </a:r>
            <a:r>
              <a:rPr lang="pt-BR" sz="32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greve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756000"/>
            <a:ext cx="9000000" cy="6048000"/>
          </a:xfrm>
        </p:spPr>
        <p:txBody>
          <a:bodyPr lIns="36000" tIns="36000" rIns="36000" bIns="36000">
            <a:noAutofit/>
          </a:bodyPr>
          <a:lstStyle/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b="1" i="1" u="sng" kern="0" cap="all" dirty="0">
                <a:solidFill>
                  <a:srgbClr val="003300"/>
                </a:solidFill>
                <a:latin typeface="Book Antiqua" panose="02040602050305030304" pitchFamily="18" charset="0"/>
              </a:rPr>
              <a:t>Observação: </a:t>
            </a:r>
            <a:r>
              <a:rPr lang="pt-BR" i="1" kern="0" dirty="0">
                <a:solidFill>
                  <a:srgbClr val="003300"/>
                </a:solidFill>
                <a:latin typeface="Book Antiqua" panose="02040602050305030304" pitchFamily="18" charset="0"/>
              </a:rPr>
              <a:t>Importante atentar-se para </a:t>
            </a:r>
            <a:r>
              <a:rPr lang="pt-BR" i="1" kern="0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os </a:t>
            </a:r>
            <a:r>
              <a:rPr lang="pt-BR" i="1" kern="0" dirty="0">
                <a:solidFill>
                  <a:srgbClr val="003300"/>
                </a:solidFill>
                <a:latin typeface="Book Antiqua" panose="02040602050305030304" pitchFamily="18" charset="0"/>
              </a:rPr>
              <a:t>procedimentos, em razão de eventual alegação de abusividade da greve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b="1" u="sng" dirty="0" smtClean="0"/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b="1" u="sng" dirty="0" smtClean="0"/>
              <a:t>Aprovação </a:t>
            </a:r>
            <a:r>
              <a:rPr lang="pt-BR" b="1" u="sng" dirty="0"/>
              <a:t>da pauta de </a:t>
            </a:r>
            <a:r>
              <a:rPr lang="pt-BR" b="1" u="sng" dirty="0" smtClean="0"/>
              <a:t>Reivindicações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Apresentação da </a:t>
            </a:r>
            <a:r>
              <a:rPr lang="pt-BR" b="1" u="sng" dirty="0" smtClean="0"/>
              <a:t>Pauta </a:t>
            </a:r>
            <a:r>
              <a:rPr lang="pt-BR" sz="1800" dirty="0" smtClean="0"/>
              <a:t>(Pode ser necessária a apresentação de pauta para mais de uma autoridade competente)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Negociação </a:t>
            </a:r>
            <a:r>
              <a:rPr lang="pt-BR" b="1" u="sng" dirty="0" smtClean="0"/>
              <a:t>exaustiva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Convocação da Assembleia Geral para </a:t>
            </a:r>
            <a:r>
              <a:rPr lang="pt-BR" b="1" u="sng" dirty="0" smtClean="0"/>
              <a:t>deflagração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Deliberação sobre </a:t>
            </a:r>
            <a:r>
              <a:rPr lang="pt-BR" b="1" u="sng" dirty="0" smtClean="0"/>
              <a:t>greve</a:t>
            </a: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Comunicação da </a:t>
            </a:r>
            <a:r>
              <a:rPr lang="pt-BR" b="1" u="sng" dirty="0" smtClean="0"/>
              <a:t>greve </a:t>
            </a:r>
            <a:r>
              <a:rPr lang="pt-BR" sz="1800" dirty="0" smtClean="0"/>
              <a:t>(antecedência de 72 </a:t>
            </a:r>
            <a:r>
              <a:rPr lang="pt-BR" sz="1800" dirty="0" smtClean="0"/>
              <a:t>horas) </a:t>
            </a:r>
            <a:r>
              <a:rPr lang="pt-BR" sz="1800" dirty="0" smtClean="0"/>
              <a:t>– Já se deve iniciar negociação quanto a recuperação ou compensação do período de greve)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i="1" kern="0" cap="all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108000"/>
            <a:ext cx="9432262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lvl="0" algn="l" defTabSz="360000">
              <a:lnSpc>
                <a:spcPct val="100000"/>
              </a:lnSpc>
            </a:pPr>
            <a:r>
              <a:rPr lang="pt-BR" sz="2000" b="1" cap="all" dirty="0"/>
              <a:t>Deve ser garantido o funcionamento mínimo das atividades?</a:t>
            </a:r>
            <a:br>
              <a:rPr lang="pt-BR" sz="2000" b="1" cap="all" dirty="0"/>
            </a:br>
            <a:endParaRPr lang="pt-BR" sz="2000" b="1" kern="0" cap="small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1116000"/>
            <a:ext cx="9000000" cy="5687999"/>
          </a:xfrm>
        </p:spPr>
        <p:txBody>
          <a:bodyPr lIns="36000" tIns="36000" rIns="36000" bIns="36000">
            <a:noAutofit/>
          </a:bodyPr>
          <a:lstStyle/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Sim. </a:t>
            </a:r>
            <a:r>
              <a:rPr lang="pt-BR" kern="0" dirty="0" smtClean="0">
                <a:latin typeface="Book Antiqua" panose="02040602050305030304" pitchFamily="18" charset="0"/>
              </a:rPr>
              <a:t>A</a:t>
            </a:r>
            <a:r>
              <a:rPr lang="pt-BR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kern="0" dirty="0" smtClean="0">
                <a:latin typeface="Book Antiqua" panose="02040602050305030304" pitchFamily="18" charset="0"/>
              </a:rPr>
              <a:t>greve dos servidores deve atender ao princípio da </a:t>
            </a:r>
            <a:r>
              <a:rPr lang="pt-BR" b="1" u="sng" kern="0" dirty="0">
                <a:latin typeface="Book Antiqua" panose="02040602050305030304" pitchFamily="18" charset="0"/>
              </a:rPr>
              <a:t>c</a:t>
            </a:r>
            <a:r>
              <a:rPr lang="pt-BR" b="1" u="sng" kern="0" dirty="0" smtClean="0">
                <a:latin typeface="Book Antiqua" panose="02040602050305030304" pitchFamily="18" charset="0"/>
              </a:rPr>
              <a:t>ontinuidade dos serviços públicos.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b="1" u="sng" kern="0" dirty="0" smtClean="0">
              <a:latin typeface="Book Antiqua" panose="02040602050305030304" pitchFamily="18" charset="0"/>
            </a:endParaRP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kern="0" dirty="0" smtClean="0">
                <a:latin typeface="Book Antiqua" panose="02040602050305030304" pitchFamily="18" charset="0"/>
              </a:rPr>
              <a:t>Para o STF </a:t>
            </a:r>
            <a:r>
              <a:rPr lang="pt-BR" b="1" u="sng" kern="0" dirty="0" smtClean="0">
                <a:latin typeface="Book Antiqua" panose="02040602050305030304" pitchFamily="18" charset="0"/>
              </a:rPr>
              <a:t>não</a:t>
            </a:r>
            <a:r>
              <a:rPr lang="pt-BR" b="1" kern="0" dirty="0" smtClean="0">
                <a:latin typeface="Book Antiqua" panose="02040602050305030304" pitchFamily="18" charset="0"/>
              </a:rPr>
              <a:t> </a:t>
            </a:r>
            <a:r>
              <a:rPr lang="pt-BR" kern="0" dirty="0" smtClean="0">
                <a:latin typeface="Book Antiqua" panose="02040602050305030304" pitchFamily="18" charset="0"/>
              </a:rPr>
              <a:t>pode haver greve total.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kern="0" dirty="0" smtClean="0">
              <a:latin typeface="Book Antiqua" panose="02040602050305030304" pitchFamily="18" charset="0"/>
            </a:endParaRP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kern="0" dirty="0" smtClean="0">
                <a:latin typeface="Book Antiqua" panose="02040602050305030304" pitchFamily="18" charset="0"/>
              </a:rPr>
              <a:t>Quantitativo 30%, mas pode ser maior, em razão do </a:t>
            </a:r>
            <a:r>
              <a:rPr lang="pt-BR" b="1" u="sng" kern="0" dirty="0">
                <a:latin typeface="Book Antiqua" panose="02040602050305030304" pitchFamily="18" charset="0"/>
              </a:rPr>
              <a:t>c</a:t>
            </a:r>
            <a:r>
              <a:rPr lang="pt-BR" b="1" u="sng" kern="0" dirty="0" smtClean="0">
                <a:latin typeface="Book Antiqua" panose="02040602050305030304" pitchFamily="18" charset="0"/>
              </a:rPr>
              <a:t>umprimento das necessidades mínimas.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b="1" u="sng" kern="0" dirty="0" smtClean="0">
              <a:latin typeface="Book Antiqua" panose="02040602050305030304" pitchFamily="18" charset="0"/>
            </a:endParaRPr>
          </a:p>
          <a:p>
            <a:pPr marL="285750" indent="-28575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b="1" u="sng" kern="0" dirty="0" smtClean="0">
                <a:latin typeface="Book Antiqua" panose="02040602050305030304" pitchFamily="18" charset="0"/>
              </a:rPr>
              <a:t>O STF entende </a:t>
            </a:r>
            <a:r>
              <a:rPr lang="pt-BR" b="1" u="sng" kern="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legal</a:t>
            </a:r>
            <a:r>
              <a:rPr lang="pt-BR" b="1" u="sng" kern="0" dirty="0" smtClean="0">
                <a:latin typeface="Book Antiqua" panose="02040602050305030304" pitchFamily="18" charset="0"/>
              </a:rPr>
              <a:t> a contratação de mão de obra para assegurar a continuidade dos serviços, em caso de manutenção de atividade cuja a paralisação possa resultar em prejuízo irreparável.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8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5685"/>
          </a:xfrm>
        </p:spPr>
        <p:txBody>
          <a:bodyPr>
            <a:noAutofit/>
          </a:bodyPr>
          <a:lstStyle/>
          <a:p>
            <a:r>
              <a:rPr lang="pt-B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 de manutenção dos Serviços Essenciais – Lei de Greve</a:t>
            </a:r>
            <a:endParaRPr lang="pt-B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576" y="1323474"/>
            <a:ext cx="8419097" cy="5444526"/>
          </a:xfrm>
        </p:spPr>
        <p:txBody>
          <a:bodyPr>
            <a:normAutofit fontScale="47500" lnSpcReduction="20000"/>
          </a:bodyPr>
          <a:lstStyle/>
          <a:p>
            <a:r>
              <a:rPr lang="pt-BR" sz="4200" dirty="0" smtClean="0"/>
              <a:t>Prevalece a ideia de que </a:t>
            </a:r>
            <a:r>
              <a:rPr lang="pt-B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o serviço público é essencial</a:t>
            </a:r>
            <a:r>
              <a:rPr lang="pt-BR" sz="4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4200" dirty="0" smtClean="0"/>
              <a:t>por esse motivo a greve não deve significar paralisação total;</a:t>
            </a:r>
          </a:p>
          <a:p>
            <a:r>
              <a:rPr lang="pt-BR" sz="4200" dirty="0" smtClean="0"/>
              <a:t>Alguns serviços, por sua natureza, podem exigir um percentual maior de servidores </a:t>
            </a:r>
            <a:r>
              <a:rPr lang="pt-B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(esse regime mais rigoroso pode ser determinado pelo Judiciário);</a:t>
            </a:r>
          </a:p>
          <a:p>
            <a:r>
              <a:rPr lang="pt-BR" sz="4200" dirty="0" smtClean="0"/>
              <a:t>Mas os serviços essenciais previstos no </a:t>
            </a:r>
            <a:r>
              <a:rPr lang="pt-B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10 da Lei 7.783/89</a:t>
            </a:r>
            <a:r>
              <a:rPr lang="pt-BR" sz="4200" dirty="0" smtClean="0"/>
              <a:t>, devem ser respeitados: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Art</a:t>
            </a:r>
            <a:r>
              <a:rPr lang="pt-BR" b="1" dirty="0"/>
              <a:t>. 10</a:t>
            </a:r>
            <a:r>
              <a:rPr lang="pt-BR" dirty="0"/>
              <a:t> São considerados serviços ou atividades essenciais:</a:t>
            </a:r>
          </a:p>
          <a:p>
            <a:pPr marL="0" indent="0">
              <a:buNone/>
            </a:pPr>
            <a:r>
              <a:rPr lang="pt-BR" dirty="0"/>
              <a:t>I - tratamento e abastecimento de água; produção e distribuição de energia elétrica, gás e combustíveis;</a:t>
            </a:r>
          </a:p>
          <a:p>
            <a:pPr marL="0" indent="0">
              <a:buNone/>
            </a:pPr>
            <a:r>
              <a:rPr lang="pt-BR" dirty="0"/>
              <a:t>II - assistência médica e hospitalar;</a:t>
            </a:r>
          </a:p>
          <a:p>
            <a:pPr marL="0" indent="0">
              <a:buNone/>
            </a:pPr>
            <a:r>
              <a:rPr lang="pt-BR" dirty="0"/>
              <a:t>III - distribuição e comercialização de medicamentos e alimentos;</a:t>
            </a:r>
          </a:p>
          <a:p>
            <a:pPr marL="0" indent="0">
              <a:buNone/>
            </a:pPr>
            <a:r>
              <a:rPr lang="pt-BR" dirty="0"/>
              <a:t>IV - funerários;</a:t>
            </a:r>
          </a:p>
          <a:p>
            <a:pPr marL="0" indent="0">
              <a:buNone/>
            </a:pPr>
            <a:r>
              <a:rPr lang="pt-BR" dirty="0"/>
              <a:t>V - transporte coletivo;</a:t>
            </a:r>
          </a:p>
          <a:p>
            <a:pPr marL="0" indent="0">
              <a:buNone/>
            </a:pPr>
            <a:r>
              <a:rPr lang="pt-BR" dirty="0"/>
              <a:t>VI - captação e tratamento de esgoto e lixo;</a:t>
            </a:r>
          </a:p>
          <a:p>
            <a:pPr marL="0" indent="0">
              <a:buNone/>
            </a:pPr>
            <a:r>
              <a:rPr lang="pt-BR" dirty="0"/>
              <a:t>VII - telecomunicações;</a:t>
            </a:r>
          </a:p>
          <a:p>
            <a:pPr marL="0" indent="0">
              <a:buNone/>
            </a:pPr>
            <a:r>
              <a:rPr lang="pt-BR" dirty="0"/>
              <a:t>VIII - guarda, uso e controle de substâncias radioativas, equipamentos e materiais nucleares;</a:t>
            </a:r>
          </a:p>
          <a:p>
            <a:pPr marL="0" indent="0">
              <a:buNone/>
            </a:pPr>
            <a:r>
              <a:rPr lang="pt-BR" dirty="0"/>
              <a:t>IX - processamento de dados ligados a serviços essenciais;</a:t>
            </a:r>
          </a:p>
          <a:p>
            <a:pPr marL="0" indent="0">
              <a:buNone/>
            </a:pPr>
            <a:r>
              <a:rPr lang="pt-BR" dirty="0"/>
              <a:t>X - controle de tráfego aéreo;</a:t>
            </a:r>
          </a:p>
          <a:p>
            <a:pPr marL="0" indent="0">
              <a:buNone/>
            </a:pPr>
            <a:r>
              <a:rPr lang="pt-BR" dirty="0"/>
              <a:t>XI compensação bancária.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0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3600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algn="just" defTabSz="360000">
              <a:lnSpc>
                <a:spcPct val="100000"/>
              </a:lnSpc>
            </a:pPr>
            <a:r>
              <a:rPr lang="pt-BR" sz="2000" b="1" kern="0" cap="small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Quanto as chamadas necessidades inadiáveis da comunidade</a:t>
            </a:r>
            <a:endParaRPr lang="pt-BR" sz="2000" b="1" kern="0" cap="small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985652"/>
            <a:ext cx="9000000" cy="5818348"/>
          </a:xfrm>
        </p:spPr>
        <p:txBody>
          <a:bodyPr lIns="36000" tIns="36000" rIns="36000" bIns="36000">
            <a:noAutofit/>
          </a:bodyPr>
          <a:lstStyle/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Definição: </a:t>
            </a:r>
            <a:r>
              <a:rPr lang="pt-BR" sz="2000" dirty="0" smtClean="0"/>
              <a:t>Necessidades </a:t>
            </a:r>
            <a:r>
              <a:rPr lang="pt-BR" sz="2000" dirty="0"/>
              <a:t>inadiáveis da </a:t>
            </a:r>
            <a:r>
              <a:rPr lang="pt-BR" sz="2000" dirty="0" smtClean="0"/>
              <a:t>comunidade são </a:t>
            </a:r>
            <a:r>
              <a:rPr lang="pt-BR" sz="2000" dirty="0"/>
              <a:t>aquelas que, ao deixarem de ser atendidas, coloquem em perigo iminente a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sobrevivência, saúde ou a segurança da população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Sim, devem ser atendidas...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OBSERVAÇÃO: </a:t>
            </a:r>
            <a:r>
              <a:rPr lang="pt-BR" dirty="0"/>
              <a:t>O verdadeiro desafio consiste em </a:t>
            </a:r>
            <a:r>
              <a:rPr lang="pt-BR" dirty="0">
                <a:solidFill>
                  <a:srgbClr val="FF0000"/>
                </a:solidFill>
              </a:rPr>
              <a:t>equilibrar o direito de greve com a continuidade da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prestação dos serviços públicos mínimos </a:t>
            </a:r>
            <a:r>
              <a:rPr lang="pt-BR" dirty="0"/>
              <a:t>e o atendimento às necessidades inadiáveis da comunidade nos serviços considerados essenciais.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3600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algn="just" defTabSz="360000">
              <a:lnSpc>
                <a:spcPct val="100000"/>
              </a:lnSpc>
            </a:pPr>
            <a:r>
              <a:rPr lang="pt-BR" sz="2400" b="1" kern="0" cap="small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</a:t>
            </a:r>
            <a:r>
              <a:rPr lang="pt-BR" sz="2400" b="1" kern="0" cap="small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</a:t>
            </a:r>
            <a:r>
              <a:rPr lang="pt-BR" sz="2000" b="1" kern="0" cap="small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 eventual ilegalidade ou abusividade do movimento grevista</a:t>
            </a:r>
            <a:endParaRPr lang="pt-BR" sz="2000" b="1" kern="0" cap="small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" y="807522"/>
            <a:ext cx="9143999" cy="6171045"/>
          </a:xfrm>
        </p:spPr>
        <p:txBody>
          <a:bodyPr lIns="36000" tIns="36000" rIns="36000" bIns="36000">
            <a:noAutofit/>
          </a:bodyPr>
          <a:lstStyle/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r>
              <a:rPr lang="pt-BR" kern="0" dirty="0" smtClean="0">
                <a:latin typeface="Book Antiqua" panose="02040602050305030304" pitchFamily="18" charset="0"/>
              </a:rPr>
              <a:t>Redação dada pelo Supremo ao </a:t>
            </a:r>
            <a:r>
              <a:rPr lang="pt-BR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Art. 14 da Lei 7.783/89:</a:t>
            </a:r>
            <a:endParaRPr lang="pt-BR" kern="0" dirty="0" smtClean="0">
              <a:latin typeface="Book Antiqua" panose="02040602050305030304" pitchFamily="18" charset="0"/>
            </a:endParaRPr>
          </a:p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r>
              <a:rPr lang="pt-BR" i="1" u="sng" dirty="0" smtClean="0"/>
              <a:t>“Constitui </a:t>
            </a:r>
            <a:r>
              <a:rPr lang="pt-BR" i="1" u="sng" dirty="0"/>
              <a:t>abuso do direito de greve a inobservância das normas contidas na presente Lei, em especial o comprometimento da regular continuidade na prestação do serviço público, bem como a manutenção da paralisação após a celebração de acordo, convenção ou </a:t>
            </a:r>
            <a:r>
              <a:rPr lang="pt-BR" i="1" u="sng" dirty="0" smtClean="0"/>
              <a:t>decisão </a:t>
            </a:r>
            <a:r>
              <a:rPr lang="pt-BR" i="1" u="sng" dirty="0"/>
              <a:t>da Justiça do </a:t>
            </a:r>
            <a:r>
              <a:rPr lang="pt-BR" i="1" u="sng" dirty="0" smtClean="0"/>
              <a:t>Trabalho”.</a:t>
            </a:r>
            <a:endParaRPr lang="pt-BR" i="1" u="sng" dirty="0"/>
          </a:p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endParaRPr lang="pt-BR" sz="2400" i="1" u="sng" kern="0" dirty="0" smtClean="0">
              <a:latin typeface="Book Antiqua" panose="0204060205030503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elementos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podem tornar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greve abusiva: </a:t>
            </a: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Não observância do prazo de comunicação de 72 horas;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Não preservar o contingente mínimo de servidores necessários ao atendimento dos serviços;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Não ter esgotado a via negocial</a:t>
            </a:r>
            <a:r>
              <a:rPr lang="pt-BR" sz="1800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dirty="0" smtClean="0"/>
              <a:t>Os atos e manifestações não podem impedir o acesso ao trabalho nem causar ameaça ou dano à propriedade ou pessoa </a:t>
            </a:r>
            <a:r>
              <a:rPr lang="pt-BR" sz="1800" dirty="0"/>
              <a:t>(art. 14, § 3º da Lei 7.783/89</a:t>
            </a:r>
            <a:r>
              <a:rPr lang="pt-BR" sz="1800" dirty="0" smtClean="0"/>
              <a:t>).</a:t>
            </a:r>
            <a:endParaRPr lang="pt-BR" sz="1800" dirty="0"/>
          </a:p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endParaRPr lang="pt-BR" b="1" u="sng" dirty="0" smtClean="0"/>
          </a:p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importantes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 marL="1257300" lvl="2" indent="-34290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b="1" u="sng" dirty="0"/>
              <a:t>Greve por falta de pagamento:</a:t>
            </a:r>
            <a:r>
              <a:rPr lang="pt-BR" dirty="0"/>
              <a:t> </a:t>
            </a: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pt-BR" dirty="0" smtClean="0"/>
              <a:t> deve ocorrer desconto de salário;</a:t>
            </a:r>
          </a:p>
          <a:p>
            <a:pPr lvl="2" algn="just" defTabSz="360000">
              <a:lnSpc>
                <a:spcPct val="100000"/>
              </a:lnSpc>
              <a:spcBef>
                <a:spcPts val="0"/>
              </a:spcBef>
            </a:pPr>
            <a:endParaRPr lang="pt-BR" dirty="0" smtClean="0"/>
          </a:p>
          <a:p>
            <a:pPr marL="1257300" lvl="2" indent="-342900" algn="just" defTabSz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b="1" u="sng" dirty="0"/>
              <a:t>Greve para aprovar lei ou regulamento:</a:t>
            </a:r>
            <a:r>
              <a:rPr lang="pt-BR" dirty="0"/>
              <a:t> </a:t>
            </a:r>
            <a:r>
              <a:rPr lang="pt-BR" dirty="0" smtClean="0"/>
              <a:t> Grande possibilidade de ser considerada abusiva.</a:t>
            </a:r>
            <a:endParaRPr lang="pt-BR" sz="2000" kern="0" dirty="0">
              <a:latin typeface="Book Antiqua" panose="0204060205030503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3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" id="{A4F0C79C-D9D6-4C07-82CB-F977AB9C7EFA}" vid="{DCF313C2-0ADD-4D24-BE3A-CD9FAA3FEF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</Template>
  <TotalTime>4908</TotalTime>
  <Words>1232</Words>
  <Application>Microsoft Office PowerPoint</Application>
  <PresentationFormat>Apresentação na tela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Book Antiqua</vt:lpstr>
      <vt:lpstr>Calibri</vt:lpstr>
      <vt:lpstr>Calibri Light</vt:lpstr>
      <vt:lpstr>Times New Roman</vt:lpstr>
      <vt:lpstr>Wingdings</vt:lpstr>
      <vt:lpstr>Tema do Office</vt:lpstr>
      <vt:lpstr>Direito de Greve no Serviço Público – Abordagem em face da legislação e jurisprudência sobre a matéria –  </vt:lpstr>
      <vt:lpstr>Aspectos preliminares da abordagem :</vt:lpstr>
      <vt:lpstr>é legal o servidor público fazer greve?</vt:lpstr>
      <vt:lpstr>  </vt:lpstr>
      <vt:lpstr>formalidades para deflagrar a greve</vt:lpstr>
      <vt:lpstr>Deve ser garantido o funcionamento mínimo das atividades? </vt:lpstr>
      <vt:lpstr>Necessidade de manutenção dos Serviços Essenciais – Lei de Greve</vt:lpstr>
      <vt:lpstr>Quanto as chamadas necessidades inadiáveis da comunidade</vt:lpstr>
      <vt:lpstr>3) Da eventual ilegalidade ou abusividade do movimento grevista</vt:lpstr>
      <vt:lpstr>Apresentação do PowerPoint</vt:lpstr>
      <vt:lpstr>Os dias parados serão descontados?</vt:lpstr>
      <vt:lpstr>Instrução Normativa nº 54/2021 e sua eventual desconformidade com o ordenamento jurídico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n. 9.725/19</dc:title>
  <dc:creator>Jean Felipe Ibaldo C. da Silva</dc:creator>
  <cp:lastModifiedBy>NoteWagnerAdv</cp:lastModifiedBy>
  <cp:revision>213</cp:revision>
  <dcterms:created xsi:type="dcterms:W3CDTF">2019-10-18T13:06:34Z</dcterms:created>
  <dcterms:modified xsi:type="dcterms:W3CDTF">2022-04-29T00:55:17Z</dcterms:modified>
</cp:coreProperties>
</file>