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0" r:id="rId1"/>
  </p:sldMasterIdLst>
  <p:notesMasterIdLst>
    <p:notesMasterId r:id="rId27"/>
  </p:notesMasterIdLst>
  <p:sldIdLst>
    <p:sldId id="300" r:id="rId2"/>
    <p:sldId id="425" r:id="rId3"/>
    <p:sldId id="426" r:id="rId4"/>
    <p:sldId id="433" r:id="rId5"/>
    <p:sldId id="427" r:id="rId6"/>
    <p:sldId id="428" r:id="rId7"/>
    <p:sldId id="430" r:id="rId8"/>
    <p:sldId id="432" r:id="rId9"/>
    <p:sldId id="434" r:id="rId10"/>
    <p:sldId id="435" r:id="rId11"/>
    <p:sldId id="449" r:id="rId12"/>
    <p:sldId id="429" r:id="rId13"/>
    <p:sldId id="450" r:id="rId14"/>
    <p:sldId id="431" r:id="rId15"/>
    <p:sldId id="440" r:id="rId16"/>
    <p:sldId id="445" r:id="rId17"/>
    <p:sldId id="436" r:id="rId18"/>
    <p:sldId id="438" r:id="rId19"/>
    <p:sldId id="437" r:id="rId20"/>
    <p:sldId id="439" r:id="rId21"/>
    <p:sldId id="448" r:id="rId22"/>
    <p:sldId id="451" r:id="rId23"/>
    <p:sldId id="454" r:id="rId24"/>
    <p:sldId id="452" r:id="rId25"/>
    <p:sldId id="453" r:id="rId2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31F"/>
    <a:srgbClr val="103822"/>
    <a:srgbClr val="003300"/>
    <a:srgbClr val="79BD79"/>
    <a:srgbClr val="00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76" autoAdjust="0"/>
    <p:restoredTop sz="95108" autoAdjust="0"/>
  </p:normalViewPr>
  <p:slideViewPr>
    <p:cSldViewPr>
      <p:cViewPr varScale="1">
        <p:scale>
          <a:sx n="136" d="100"/>
          <a:sy n="136" d="100"/>
        </p:scale>
        <p:origin x="224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5864-EFAC-408B-AEFD-50255B1886E4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88C5-2AE4-4298-83B7-986C95090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0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0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23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15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99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855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352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8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76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62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47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646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997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387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293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60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22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86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75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47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26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50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25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EA1F9-A675-488D-A703-880D0231416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15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EA4E1E-1B92-4307-B30B-B77D2A3E2C66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5C3774-9658-4D06-A54F-5EE4556FA7C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772400" cy="1487736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EMENDA CONSTITUCIONAL nº 103/2019 – REFORMA DA PREVIDÊNCIA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PRINCIPAIS ALTERAÇÕES PARA OS SERVIDORES PÚBLICOS FEDERAIS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  <a:p>
            <a:pPr algn="ctr"/>
            <a:endParaRPr lang="pt-BR" sz="2800" dirty="0">
              <a:solidFill>
                <a:schemeClr val="bg1"/>
              </a:solidFill>
            </a:endParaRPr>
          </a:p>
          <a:p>
            <a:pPr algn="ctr"/>
            <a:endParaRPr lang="pt-BR" sz="2800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F:\u\Aline Dalmolin\Marca\marca_wagner_colorida_fundo_ver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531440"/>
            <a:ext cx="3672408" cy="27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471636"/>
            <a:ext cx="7416824" cy="607858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7) </a:t>
            </a:r>
            <a:r>
              <a:rPr lang="pt-BR" sz="2800" dirty="0">
                <a:latin typeface="Candara" panose="020E0502030303020204" pitchFamily="34" charset="0"/>
              </a:rPr>
              <a:t>Acumulação de benefícios 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Vedação a mais de uma pensão pelo mesmo regime, permitidas: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Pensão de um regime + pensão de outro ou militar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Pensão de um regime + aposentadoria do RGPS ou RPPS ou proventos militares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Pensões militares + aposentadoria do RGPS ou RPPS</a:t>
            </a:r>
          </a:p>
          <a:p>
            <a:pPr algn="just"/>
            <a:endParaRPr lang="pt-BR" sz="2400" dirty="0">
              <a:latin typeface="Candara" panose="020E0502030303020204" pitchFamily="34" charset="0"/>
            </a:endParaRPr>
          </a:p>
          <a:p>
            <a:r>
              <a:rPr lang="pt-BR" sz="2000" u="sng" dirty="0">
                <a:latin typeface="Candara" panose="020E0502030303020204" pitchFamily="34" charset="0"/>
              </a:rPr>
              <a:t>Havendo acumulação </a:t>
            </a:r>
            <a:r>
              <a:rPr lang="pt-BR" sz="2000" dirty="0">
                <a:latin typeface="Candara" panose="020E0502030303020204" pitchFamily="34" charset="0"/>
              </a:rPr>
              <a:t>– valor integral de um benefício e:</a:t>
            </a:r>
          </a:p>
          <a:p>
            <a:r>
              <a:rPr lang="pt-BR" sz="2000" dirty="0" err="1">
                <a:latin typeface="Candara" panose="020E0502030303020204" pitchFamily="34" charset="0"/>
              </a:rPr>
              <a:t>I</a:t>
            </a:r>
            <a:r>
              <a:rPr lang="pt-BR" sz="2000" dirty="0">
                <a:latin typeface="Candara" panose="020E0502030303020204" pitchFamily="34" charset="0"/>
              </a:rPr>
              <a:t> - 60% do que exceder 1 SM, até o limite de 2 SM;</a:t>
            </a:r>
          </a:p>
          <a:p>
            <a:r>
              <a:rPr lang="pt-BR" sz="2000" dirty="0">
                <a:latin typeface="Candara" panose="020E0502030303020204" pitchFamily="34" charset="0"/>
              </a:rPr>
              <a:t>II - 40% que exceder 2 SM, até o limite de 3 SM;</a:t>
            </a:r>
          </a:p>
          <a:p>
            <a:r>
              <a:rPr lang="pt-BR" sz="2000" dirty="0">
                <a:latin typeface="Candara" panose="020E0502030303020204" pitchFamily="34" charset="0"/>
              </a:rPr>
              <a:t>III - 20% do que exceder 3 SM, até o limite de 4 SM;</a:t>
            </a:r>
          </a:p>
          <a:p>
            <a:r>
              <a:rPr lang="pt-BR" sz="2000" dirty="0">
                <a:latin typeface="Candara" panose="020E0502030303020204" pitchFamily="34" charset="0"/>
              </a:rPr>
              <a:t>IV - 10% do que exceder 4 SM.</a:t>
            </a:r>
          </a:p>
          <a:p>
            <a:endParaRPr lang="pt-BR" sz="2400" dirty="0">
              <a:latin typeface="Candara" panose="020E0502030303020204" pitchFamily="34" charset="0"/>
            </a:endParaRPr>
          </a:p>
          <a:p>
            <a:r>
              <a:rPr lang="pt-BR" sz="2400" b="1" dirty="0">
                <a:latin typeface="Candara" panose="020E0502030303020204" pitchFamily="34" charset="0"/>
              </a:rPr>
              <a:t>RESSALVA: direitos adquiridos antes da EC </a:t>
            </a:r>
            <a:r>
              <a:rPr lang="pt-BR" sz="2400" b="1" dirty="0" err="1">
                <a:latin typeface="Candara" panose="020E0502030303020204" pitchFamily="34" charset="0"/>
              </a:rPr>
              <a:t>n</a:t>
            </a:r>
            <a:r>
              <a:rPr lang="pt-BR" sz="2400" b="1" dirty="0">
                <a:latin typeface="Candara" panose="020E0502030303020204" pitchFamily="34" charset="0"/>
              </a:rPr>
              <a:t>. 103/2019</a:t>
            </a:r>
          </a:p>
          <a:p>
            <a:pPr algn="just">
              <a:spcBef>
                <a:spcPts val="600"/>
              </a:spcBef>
            </a:pPr>
            <a:endParaRPr lang="pt-BR" sz="2000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1556792"/>
            <a:ext cx="7416824" cy="347787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8) </a:t>
            </a:r>
            <a:r>
              <a:rPr lang="pt-BR" sz="2800" dirty="0">
                <a:latin typeface="Candara" panose="020E0502030303020204" pitchFamily="34" charset="0"/>
              </a:rPr>
              <a:t>Revogação do tratamento tributário diferenciado para aposentado ou pensionista com doença incapacitante.</a:t>
            </a:r>
          </a:p>
          <a:p>
            <a:pPr algn="just"/>
            <a:endParaRPr lang="pt-BR" sz="2800" dirty="0">
              <a:latin typeface="Candara" panose="020E0502030303020204" pitchFamily="34" charset="0"/>
            </a:endParaRPr>
          </a:p>
          <a:p>
            <a:pPr algn="just"/>
            <a:r>
              <a:rPr lang="pt-BR" i="1" dirty="0"/>
              <a:t>§ 21. A contribuição prevista no § 18 deste artigo incidirá apenas sobre as parcelas de proventos de aposentadoria e de pensão que superem o dobro do limite máximo estabelecido para os benefícios do regime geral de previdência social de que trata o art. 201 desta Constituição, quando o beneficiário, na forma da lei, for portador de doença incapacitante.   </a:t>
            </a:r>
            <a:endParaRPr lang="pt-BR" i="1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9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2420888"/>
            <a:ext cx="7128792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9) </a:t>
            </a:r>
            <a:r>
              <a:rPr lang="pt-BR" sz="2800" dirty="0">
                <a:latin typeface="Candara" panose="020E0502030303020204" pitchFamily="34" charset="0"/>
              </a:rPr>
              <a:t>Regime de Previdência Complementar – por intermédio de entidades fechadas </a:t>
            </a:r>
            <a:r>
              <a:rPr lang="pt-BR" sz="2800" u="sng" dirty="0">
                <a:latin typeface="Candara" panose="020E0502030303020204" pitchFamily="34" charset="0"/>
              </a:rPr>
              <a:t>ou abertas</a:t>
            </a:r>
          </a:p>
        </p:txBody>
      </p:sp>
    </p:spTree>
    <p:extLst>
      <p:ext uri="{BB962C8B-B14F-4D97-AF65-F5344CB8AC3E}">
        <p14:creationId xmlns:p14="http://schemas.microsoft.com/office/powerpoint/2010/main" val="219012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2474893"/>
            <a:ext cx="7416824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10) </a:t>
            </a:r>
            <a:r>
              <a:rPr lang="pt-BR" sz="2800" dirty="0">
                <a:latin typeface="Candara" panose="020E0502030303020204" pitchFamily="34" charset="0"/>
              </a:rPr>
              <a:t>Revogação das regras de transição anteriores e estabelecimento de novas</a:t>
            </a:r>
            <a:endParaRPr lang="pt-BR" sz="2800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5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2420888"/>
            <a:ext cx="7128792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11) </a:t>
            </a:r>
            <a:r>
              <a:rPr lang="pt-BR" sz="2800" dirty="0">
                <a:latin typeface="Candara" panose="020E0502030303020204" pitchFamily="34" charset="0"/>
              </a:rPr>
              <a:t>Autorização para extinção dos regimes próprios e migração dos servidores ao RGPS</a:t>
            </a:r>
            <a:endParaRPr lang="pt-BR" sz="2800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6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87824" y="2996952"/>
            <a:ext cx="7416824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REGRAS PROVISÓRIAS</a:t>
            </a:r>
          </a:p>
          <a:p>
            <a:pPr algn="just">
              <a:spcBef>
                <a:spcPts val="600"/>
              </a:spcBef>
            </a:pPr>
            <a:endParaRPr lang="pt-BR" sz="2000" u="sng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endParaRPr lang="pt-B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1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764704"/>
            <a:ext cx="7416824" cy="4293483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pt-BR" sz="2000" u="sng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Cálculo dos benefícios</a:t>
            </a:r>
            <a:r>
              <a:rPr lang="pt-BR" sz="2400" dirty="0">
                <a:latin typeface="Candara" panose="020E0502030303020204" pitchFamily="34" charset="0"/>
              </a:rPr>
              <a:t>: média aritmética de todo o período desde 1994</a:t>
            </a:r>
          </a:p>
          <a:p>
            <a:pPr algn="just">
              <a:spcBef>
                <a:spcPts val="600"/>
              </a:spcBef>
            </a:pPr>
            <a:r>
              <a:rPr lang="pt-BR" dirty="0"/>
              <a:t>(possível exclusão das contribuições que resultem em redução do valor do benefício - mantido o tempo mínimo de contribuição exigido, vedada a utilização do tempo excluído para qualquer finalidade, inclusive para de percentual no cálculo dos proventos)</a:t>
            </a:r>
          </a:p>
          <a:p>
            <a:pPr algn="just">
              <a:spcBef>
                <a:spcPts val="600"/>
              </a:spcBef>
            </a:pPr>
            <a:endParaRPr lang="pt-BR" dirty="0"/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RPC: </a:t>
            </a:r>
            <a:r>
              <a:rPr lang="pt-BR" sz="2400" dirty="0">
                <a:latin typeface="Candara" panose="020E0502030303020204" pitchFamily="34" charset="0"/>
              </a:rPr>
              <a:t>somente entidades fechadas estão autorizadas a administrar planos de benefícios até a regulamentação</a:t>
            </a:r>
          </a:p>
          <a:p>
            <a:pPr algn="just">
              <a:spcBef>
                <a:spcPts val="600"/>
              </a:spcBef>
            </a:pPr>
            <a:endParaRPr lang="pt-B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3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764704"/>
            <a:ext cx="7416824" cy="417037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pt-BR" sz="2000" u="sng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Extinção RPPS: 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ente público seguirá pagando benefícios já concedidos ou aqueles cujos requisitos já foram cumpridos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previsão de ressarcimento ou complementação de benefício para quem contribuiu acima do teto do RGPS;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A existência se superávit não é óbice à extinção</a:t>
            </a:r>
          </a:p>
          <a:p>
            <a:pPr algn="just">
              <a:spcBef>
                <a:spcPts val="600"/>
              </a:spcBef>
            </a:pPr>
            <a:endParaRPr lang="pt-BR" dirty="0"/>
          </a:p>
          <a:p>
            <a:pPr algn="just">
              <a:spcBef>
                <a:spcPts val="600"/>
              </a:spcBef>
            </a:pPr>
            <a:endParaRPr lang="pt-BR" sz="2400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endParaRPr lang="pt-B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7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764704"/>
            <a:ext cx="7416824" cy="409342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pt-BR" sz="2400" b="1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Abono de permanência </a:t>
            </a:r>
            <a:r>
              <a:rPr lang="pt-BR" sz="2400" dirty="0">
                <a:latin typeface="Candara" panose="020E0502030303020204" pitchFamily="34" charset="0"/>
              </a:rPr>
              <a:t>equivalente à contribuição previdenciária: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Servidores que cumpriram os requisitos para a aposentadoria pelas regras anteriores à EC </a:t>
            </a:r>
            <a:r>
              <a:rPr lang="pt-BR" sz="2400" dirty="0" err="1">
                <a:latin typeface="Candara" panose="020E0502030303020204" pitchFamily="34" charset="0"/>
              </a:rPr>
              <a:t>n</a:t>
            </a:r>
            <a:r>
              <a:rPr lang="pt-BR" sz="2400" dirty="0">
                <a:latin typeface="Candara" panose="020E0502030303020204" pitchFamily="34" charset="0"/>
              </a:rPr>
              <a:t>. 103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Servidores que cumpram os requisitos das novas regras de transição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Servidores que cumpram requisitos da regra provisória da aposentadoria especial para portadores de deficiência (LC 142)</a:t>
            </a:r>
          </a:p>
        </p:txBody>
      </p:sp>
    </p:spTree>
    <p:extLst>
      <p:ext uri="{BB962C8B-B14F-4D97-AF65-F5344CB8AC3E}">
        <p14:creationId xmlns:p14="http://schemas.microsoft.com/office/powerpoint/2010/main" val="250794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2132856"/>
            <a:ext cx="7416824" cy="172354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Contribuição previdenciária:</a:t>
            </a:r>
          </a:p>
          <a:p>
            <a:pPr algn="just">
              <a:spcBef>
                <a:spcPts val="600"/>
              </a:spcBef>
            </a:pPr>
            <a:endParaRPr lang="pt-BR" sz="2000" u="sng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- Contribuição extraordinária: </a:t>
            </a:r>
            <a:r>
              <a:rPr lang="pt-BR" sz="2400" dirty="0">
                <a:latin typeface="Candara" panose="020E0502030303020204" pitchFamily="34" charset="0"/>
              </a:rPr>
              <a:t>por meio de lei, pode ser instituída por 20 anos (regra provisória)</a:t>
            </a:r>
          </a:p>
        </p:txBody>
      </p:sp>
    </p:spTree>
    <p:extLst>
      <p:ext uri="{BB962C8B-B14F-4D97-AF65-F5344CB8AC3E}">
        <p14:creationId xmlns:p14="http://schemas.microsoft.com/office/powerpoint/2010/main" val="201099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2708920"/>
            <a:ext cx="7128792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1) </a:t>
            </a:r>
            <a:r>
              <a:rPr lang="pt-BR" sz="2800" dirty="0">
                <a:latin typeface="Candara" panose="020E0502030303020204" pitchFamily="34" charset="0"/>
              </a:rPr>
              <a:t>Retirada de regras previdenciárias da CF – regulamentação por LEI</a:t>
            </a:r>
          </a:p>
        </p:txBody>
      </p:sp>
    </p:spTree>
    <p:extLst>
      <p:ext uri="{BB962C8B-B14F-4D97-AF65-F5344CB8AC3E}">
        <p14:creationId xmlns:p14="http://schemas.microsoft.com/office/powerpoint/2010/main" val="339359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764704"/>
            <a:ext cx="7560840" cy="438581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400" b="1" dirty="0">
                <a:latin typeface="Candara" panose="020E0502030303020204" pitchFamily="34" charset="0"/>
              </a:rPr>
              <a:t>Contribuição ordinária:</a:t>
            </a:r>
          </a:p>
          <a:p>
            <a:pPr algn="just">
              <a:spcBef>
                <a:spcPts val="600"/>
              </a:spcBef>
            </a:pPr>
            <a:endParaRPr lang="pt-BR" u="sng" dirty="0">
              <a:latin typeface="Candara" panose="020E0502030303020204" pitchFamily="34" charset="0"/>
            </a:endParaRPr>
          </a:p>
          <a:p>
            <a:pPr algn="just"/>
            <a:r>
              <a:rPr lang="pt-BR" sz="2400" dirty="0">
                <a:latin typeface="Candara" panose="020E0502030303020204" pitchFamily="34" charset="0"/>
              </a:rPr>
              <a:t>- Alíquota de 14%, que incide em faixas (reajustadas anualmente – índices do RGPS), dependendo do valor da base de contribuição ou do benefício recebido:</a:t>
            </a:r>
          </a:p>
          <a:p>
            <a:pPr algn="just"/>
            <a:r>
              <a:rPr lang="pt-BR" sz="2000" dirty="0" err="1">
                <a:latin typeface="Candara" panose="020E0502030303020204" pitchFamily="34" charset="0"/>
              </a:rPr>
              <a:t>I</a:t>
            </a:r>
            <a:r>
              <a:rPr lang="pt-BR" sz="2000" dirty="0">
                <a:latin typeface="Candara" panose="020E0502030303020204" pitchFamily="34" charset="0"/>
              </a:rPr>
              <a:t> - até 1 SM – 7,5%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II - acima de 1 SM até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- 9%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III - de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$ 2.000,01 até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$ 3.000,00 – 12%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IV - de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$ 3.000,01 até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$ 5.839,45  - 14%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V - de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$ 5.839,46 até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$ 10.000,00  - 14,5%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VI - de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$ 10.000,01 até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$ 20.000,00 – 16,5%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VII - de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até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$ 39.000,00  - 19%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VIII - acima de </a:t>
            </a:r>
            <a:r>
              <a:rPr lang="pt-BR" sz="2000" dirty="0" err="1">
                <a:latin typeface="Candara" panose="020E0502030303020204" pitchFamily="34" charset="0"/>
              </a:rPr>
              <a:t>R</a:t>
            </a:r>
            <a:r>
              <a:rPr lang="pt-BR" sz="2000" dirty="0">
                <a:latin typeface="Candara" panose="020E0502030303020204" pitchFamily="34" charset="0"/>
              </a:rPr>
              <a:t>$ 39.000,00 – 22%</a:t>
            </a:r>
            <a:endParaRPr lang="pt-BR" sz="2400" b="1" dirty="0">
              <a:latin typeface="Candara" panose="020E05020303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A9FD58-364A-75AD-D0F9-A2D07ABE2348}"/>
              </a:ext>
            </a:extLst>
          </p:cNvPr>
          <p:cNvSpPr txBox="1"/>
          <p:nvPr/>
        </p:nvSpPr>
        <p:spPr>
          <a:xfrm>
            <a:off x="3417813" y="5373216"/>
            <a:ext cx="532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ndara" panose="020E0502030303020204" pitchFamily="34" charset="0"/>
              </a:rPr>
              <a:t>- Aposentados e pensionistas: valor que supere o teto do RGPS, considerada a totalidade do valor do benefício para definição das alíquotas aplicáveis.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51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548680"/>
            <a:ext cx="7560840" cy="627864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dirty="0">
                <a:latin typeface="Candara" panose="020E0502030303020204" pitchFamily="34" charset="0"/>
              </a:rPr>
              <a:t>16 </a:t>
            </a:r>
            <a:r>
              <a:rPr lang="pt-BR" sz="2400" dirty="0" err="1">
                <a:latin typeface="Candara" panose="020E0502030303020204" pitchFamily="34" charset="0"/>
              </a:rPr>
              <a:t>ADIs</a:t>
            </a:r>
            <a:r>
              <a:rPr lang="pt-BR" sz="2400" dirty="0">
                <a:latin typeface="Candara" panose="020E0502030303020204" pitchFamily="34" charset="0"/>
              </a:rPr>
              <a:t> em tramitação sobre o tema: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(negadas liminares contra progressividade das alíquotas)</a:t>
            </a:r>
          </a:p>
          <a:p>
            <a:pPr algn="just"/>
            <a:endParaRPr lang="pt-BR" dirty="0">
              <a:latin typeface="Candara" panose="020E0502030303020204" pitchFamily="34" charset="0"/>
            </a:endParaRP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6254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6255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6256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6258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6271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6279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6289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6309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6336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6361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6367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6384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6385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6731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6916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ADI 7051 </a:t>
            </a:r>
          </a:p>
          <a:p>
            <a:pPr marL="342900" indent="-342900" algn="just">
              <a:buFontTx/>
              <a:buChar char="-"/>
            </a:pPr>
            <a:endParaRPr lang="pt-BR" sz="2400" b="1" dirty="0">
              <a:latin typeface="Candara" panose="020E0502030303020204" pitchFamily="34" charset="0"/>
            </a:endParaRPr>
          </a:p>
          <a:p>
            <a:pPr marL="457200" indent="-457200" algn="just">
              <a:buFontTx/>
              <a:buChar char="-"/>
            </a:pPr>
            <a:endParaRPr lang="pt-BR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836712"/>
            <a:ext cx="7704856" cy="541686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u="sng" dirty="0">
                <a:latin typeface="Candara" panose="020E0502030303020204" pitchFamily="34" charset="0"/>
              </a:rPr>
              <a:t>Outras ações judiciais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latin typeface="Candara" panose="020E0502030303020204" pitchFamily="34" charset="0"/>
            </a:endParaRPr>
          </a:p>
          <a:p>
            <a:pPr algn="just"/>
            <a:r>
              <a:rPr lang="pt-BR" sz="2400" b="1" dirty="0">
                <a:latin typeface="Candara" panose="020E0502030303020204" pitchFamily="34" charset="0"/>
              </a:rPr>
              <a:t>Medidas de equacionamento do déficit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- Contribuição de inativos e pensionistas sobre excedente do SM e contribuições extraordinárias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- Sentença improcedente em ação do </a:t>
            </a:r>
            <a:r>
              <a:rPr lang="pt-BR" dirty="0" err="1">
                <a:latin typeface="Candara" panose="020E0502030303020204" pitchFamily="34" charset="0"/>
              </a:rPr>
              <a:t>Sinasefe</a:t>
            </a:r>
            <a:r>
              <a:rPr lang="pt-BR" dirty="0">
                <a:latin typeface="Candara" panose="020E0502030303020204" pitchFamily="34" charset="0"/>
              </a:rPr>
              <a:t> Nacional – JFDF </a:t>
            </a:r>
            <a:r>
              <a:rPr lang="pt-BR" dirty="0" err="1">
                <a:latin typeface="Candara" panose="020E0502030303020204" pitchFamily="34" charset="0"/>
              </a:rPr>
              <a:t>n</a:t>
            </a:r>
            <a:r>
              <a:rPr lang="pt-BR" dirty="0">
                <a:latin typeface="Candara" panose="020E0502030303020204" pitchFamily="34" charset="0"/>
              </a:rPr>
              <a:t>. 1015292-27.2020.4.01.3400 – aguarda publicação decisão </a:t>
            </a:r>
            <a:r>
              <a:rPr lang="pt-BR" dirty="0" err="1">
                <a:latin typeface="Candara" panose="020E0502030303020204" pitchFamily="34" charset="0"/>
              </a:rPr>
              <a:t>EDs</a:t>
            </a:r>
            <a:endParaRPr lang="pt-BR" dirty="0">
              <a:latin typeface="Candara" panose="020E0502030303020204" pitchFamily="34" charset="0"/>
            </a:endParaRPr>
          </a:p>
          <a:p>
            <a:pPr algn="just">
              <a:spcBef>
                <a:spcPts val="1200"/>
              </a:spcBef>
            </a:pPr>
            <a:endParaRPr lang="pt-BR" sz="2400" b="1" dirty="0">
              <a:latin typeface="Candara" panose="020E0502030303020204" pitchFamily="34" charset="0"/>
            </a:endParaRPr>
          </a:p>
          <a:p>
            <a:pPr algn="just"/>
            <a:r>
              <a:rPr lang="pt-BR" sz="2400" b="1" dirty="0">
                <a:latin typeface="Candara" panose="020E0502030303020204" pitchFamily="34" charset="0"/>
              </a:rPr>
              <a:t>Impossibilidade de aumento da contribuição para 14% e da progressividade das alíquotas 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- Necessária avaliação de conveniência da propositura de coletivas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- Sentença favorável em ação do SINTRAJUFE/RS – JFRS </a:t>
            </a:r>
            <a:r>
              <a:rPr lang="pt-BR" dirty="0" err="1">
                <a:latin typeface="Candara" panose="020E0502030303020204" pitchFamily="34" charset="0"/>
              </a:rPr>
              <a:t>n</a:t>
            </a:r>
            <a:r>
              <a:rPr lang="pt-BR" dirty="0">
                <a:latin typeface="Candara" panose="020E0502030303020204" pitchFamily="34" charset="0"/>
              </a:rPr>
              <a:t>. 5023757-28.2020.4.04.7100 – pendente APEL</a:t>
            </a:r>
          </a:p>
          <a:p>
            <a:pPr algn="just"/>
            <a:endParaRPr lang="pt-BR" sz="2000" dirty="0">
              <a:latin typeface="Candara" panose="020E0502030303020204" pitchFamily="34" charset="0"/>
            </a:endParaRPr>
          </a:p>
          <a:p>
            <a:pPr algn="just"/>
            <a:endParaRPr lang="pt-BR" dirty="0">
              <a:latin typeface="Candara" panose="020E0502030303020204" pitchFamily="34" charset="0"/>
            </a:endParaRPr>
          </a:p>
          <a:p>
            <a:pPr marL="457200" indent="-457200" algn="just">
              <a:buFontTx/>
              <a:buChar char="-"/>
            </a:pPr>
            <a:endParaRPr lang="pt-BR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12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980728"/>
            <a:ext cx="7632848" cy="289310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endParaRPr lang="pt-BR" sz="2000" dirty="0">
              <a:latin typeface="Candara" panose="020E0502030303020204" pitchFamily="34" charset="0"/>
            </a:endParaRPr>
          </a:p>
          <a:p>
            <a:pPr algn="just"/>
            <a:r>
              <a:rPr lang="pt-BR" sz="2400" b="1" dirty="0">
                <a:latin typeface="Candara" panose="020E0502030303020204" pitchFamily="34" charset="0"/>
              </a:rPr>
              <a:t>Respeito à anterioridade nonagesimal na revogação do § 21 do art. 40 da CF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- Tentativa de cobrança administrativa de parcelas não descontadas em </a:t>
            </a:r>
            <a:r>
              <a:rPr lang="pt-BR" dirty="0" err="1">
                <a:latin typeface="Candara" panose="020E0502030303020204" pitchFamily="34" charset="0"/>
              </a:rPr>
              <a:t>nov</a:t>
            </a:r>
            <a:r>
              <a:rPr lang="pt-BR" dirty="0">
                <a:latin typeface="Candara" panose="020E0502030303020204" pitchFamily="34" charset="0"/>
              </a:rPr>
              <a:t>/dez de 2019 – cobrança a partir de </a:t>
            </a:r>
            <a:r>
              <a:rPr lang="pt-BR" dirty="0" err="1">
                <a:latin typeface="Candara" panose="020E0502030303020204" pitchFamily="34" charset="0"/>
              </a:rPr>
              <a:t>jan</a:t>
            </a:r>
            <a:r>
              <a:rPr lang="pt-BR" dirty="0">
                <a:latin typeface="Candara" panose="020E0502030303020204" pitchFamily="34" charset="0"/>
              </a:rPr>
              <a:t>/2020 e não de 11/02/2020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- Sentença favorável em ação do </a:t>
            </a:r>
            <a:r>
              <a:rPr lang="pt-BR" dirty="0" err="1">
                <a:latin typeface="Candara" panose="020E0502030303020204" pitchFamily="34" charset="0"/>
              </a:rPr>
              <a:t>Sinasefe</a:t>
            </a:r>
            <a:r>
              <a:rPr lang="pt-BR" dirty="0">
                <a:latin typeface="Candara" panose="020E0502030303020204" pitchFamily="34" charset="0"/>
              </a:rPr>
              <a:t> Nacional – JFDF </a:t>
            </a:r>
            <a:r>
              <a:rPr lang="pt-BR" dirty="0" err="1">
                <a:latin typeface="Candara" panose="020E0502030303020204" pitchFamily="34" charset="0"/>
              </a:rPr>
              <a:t>n</a:t>
            </a:r>
            <a:r>
              <a:rPr lang="pt-BR" dirty="0">
                <a:latin typeface="Candara" panose="020E0502030303020204" pitchFamily="34" charset="0"/>
              </a:rPr>
              <a:t>. 1015286-20.2020.4.01.3400 – pendente APEL</a:t>
            </a:r>
          </a:p>
          <a:p>
            <a:pPr algn="just"/>
            <a:endParaRPr lang="pt-BR" dirty="0">
              <a:latin typeface="Candara" panose="020E0502030303020204" pitchFamily="34" charset="0"/>
            </a:endParaRPr>
          </a:p>
          <a:p>
            <a:pPr marL="457200" indent="-457200" algn="just">
              <a:buFontTx/>
              <a:buChar char="-"/>
            </a:pPr>
            <a:endParaRPr lang="pt-BR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9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548680"/>
            <a:ext cx="7560840" cy="570925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u="sng" dirty="0">
                <a:latin typeface="Candara" panose="020E0502030303020204" pitchFamily="34" charset="0"/>
              </a:rPr>
              <a:t>Decreto </a:t>
            </a:r>
            <a:r>
              <a:rPr lang="pt-BR" sz="2800" b="1" u="sng" dirty="0" err="1">
                <a:latin typeface="Candara" panose="020E0502030303020204" pitchFamily="34" charset="0"/>
              </a:rPr>
              <a:t>n</a:t>
            </a:r>
            <a:r>
              <a:rPr lang="pt-BR" sz="2800" b="1" u="sng" dirty="0">
                <a:latin typeface="Candara" panose="020E0502030303020204" pitchFamily="34" charset="0"/>
              </a:rPr>
              <a:t>. 10.620/2021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latin typeface="Candara" panose="020E0502030303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Candara" panose="020E0502030303020204" pitchFamily="34" charset="0"/>
              </a:rPr>
              <a:t>Portaria INSS/</a:t>
            </a:r>
            <a:r>
              <a:rPr lang="pt-BR" sz="2400" dirty="0" err="1">
                <a:latin typeface="Candara" panose="020E0502030303020204" pitchFamily="34" charset="0"/>
              </a:rPr>
              <a:t>Presi</a:t>
            </a:r>
            <a:r>
              <a:rPr lang="pt-BR" sz="2400" dirty="0">
                <a:latin typeface="Candara" panose="020E0502030303020204" pitchFamily="34" charset="0"/>
              </a:rPr>
              <a:t> </a:t>
            </a:r>
            <a:r>
              <a:rPr lang="pt-BR" sz="2400" dirty="0" err="1">
                <a:latin typeface="Candara" panose="020E0502030303020204" pitchFamily="34" charset="0"/>
              </a:rPr>
              <a:t>n</a:t>
            </a:r>
            <a:r>
              <a:rPr lang="pt-BR" sz="2400" dirty="0">
                <a:latin typeface="Candara" panose="020E0502030303020204" pitchFamily="34" charset="0"/>
              </a:rPr>
              <a:t>. 1.365, de 13/10/2021</a:t>
            </a:r>
          </a:p>
          <a:p>
            <a:pPr algn="just">
              <a:spcBef>
                <a:spcPts val="600"/>
              </a:spcBef>
            </a:pPr>
            <a:r>
              <a:rPr lang="pt-BR" sz="2000" i="1" dirty="0">
                <a:latin typeface="Candara" panose="020E0502030303020204" pitchFamily="34" charset="0"/>
              </a:rPr>
              <a:t>Estabelece o cronograma de centralização das atividades de concessão e de manutenção das aposentadorias e pensões quanto às autarquias e fundações públicas federais.</a:t>
            </a:r>
          </a:p>
          <a:p>
            <a:pPr algn="just"/>
            <a:endParaRPr lang="pt-BR" sz="2000" i="1" dirty="0">
              <a:latin typeface="Candara" panose="020E0502030303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Candara" panose="020E0502030303020204" pitchFamily="34" charset="0"/>
              </a:rPr>
              <a:t>ADI 6767/DF</a:t>
            </a:r>
          </a:p>
          <a:p>
            <a:pPr algn="just"/>
            <a:r>
              <a:rPr lang="pt-BR" sz="2000" dirty="0">
                <a:latin typeface="Candara" panose="020E0502030303020204" pitchFamily="34" charset="0"/>
              </a:rPr>
              <a:t>Pedido de cautelar não apreciado – rito especial</a:t>
            </a:r>
          </a:p>
          <a:p>
            <a:pPr algn="just"/>
            <a:r>
              <a:rPr lang="pt-BR" sz="2000" dirty="0" err="1">
                <a:latin typeface="Candara" panose="020E0502030303020204" pitchFamily="34" charset="0"/>
              </a:rPr>
              <a:t>Sinasefe</a:t>
            </a:r>
            <a:r>
              <a:rPr lang="pt-BR" sz="2000" dirty="0">
                <a:latin typeface="Candara" panose="020E0502030303020204" pitchFamily="34" charset="0"/>
              </a:rPr>
              <a:t> Nacional admitido como </a:t>
            </a:r>
            <a:r>
              <a:rPr lang="pt-BR" sz="2000" i="1" dirty="0">
                <a:latin typeface="Candara" panose="020E0502030303020204" pitchFamily="34" charset="0"/>
              </a:rPr>
              <a:t>amicus </a:t>
            </a:r>
            <a:r>
              <a:rPr lang="pt-BR" sz="2000" i="1" dirty="0" err="1">
                <a:latin typeface="Candara" panose="020E0502030303020204" pitchFamily="34" charset="0"/>
              </a:rPr>
              <a:t>curiae</a:t>
            </a:r>
            <a:endParaRPr lang="pt-BR" sz="2000" i="1" dirty="0">
              <a:latin typeface="Candara" panose="020E0502030303020204" pitchFamily="34" charset="0"/>
            </a:endParaRPr>
          </a:p>
          <a:p>
            <a:pPr algn="just"/>
            <a:endParaRPr lang="pt-BR" sz="2400" dirty="0">
              <a:latin typeface="Candara" panose="020E0502030303020204" pitchFamily="34" charset="0"/>
            </a:endParaRPr>
          </a:p>
          <a:p>
            <a:pPr algn="just"/>
            <a:r>
              <a:rPr lang="pt-BR" sz="2400" dirty="0">
                <a:latin typeface="Candara" panose="020E0502030303020204" pitchFamily="34" charset="0"/>
              </a:rPr>
              <a:t>- Ação de procedimento comum a ser proposta em cada local – inicial disponibilizada</a:t>
            </a:r>
          </a:p>
          <a:p>
            <a:pPr algn="just"/>
            <a:r>
              <a:rPr lang="pt-BR" sz="2000" i="1" dirty="0">
                <a:latin typeface="Candara" panose="020E0502030303020204" pitchFamily="34" charset="0"/>
              </a:rPr>
              <a:t>(Ação do </a:t>
            </a:r>
            <a:r>
              <a:rPr lang="pt-BR" sz="2000" i="1" dirty="0" err="1">
                <a:latin typeface="Candara" panose="020E0502030303020204" pitchFamily="34" charset="0"/>
              </a:rPr>
              <a:t>Sinasefe</a:t>
            </a:r>
            <a:r>
              <a:rPr lang="pt-BR" sz="2000" i="1" dirty="0">
                <a:latin typeface="Candara" panose="020E0502030303020204" pitchFamily="34" charset="0"/>
              </a:rPr>
              <a:t>/BSB: JFDF 1017049-85.2022.4.01.3400 – liminar ainda não apreciada)</a:t>
            </a:r>
          </a:p>
          <a:p>
            <a:pPr algn="just"/>
            <a:r>
              <a:rPr lang="pt-BR" sz="2400" dirty="0">
                <a:latin typeface="Candara" panose="020E0502030303020204" pitchFamily="34" charset="0"/>
              </a:rPr>
              <a:t> </a:t>
            </a:r>
            <a:endParaRPr lang="pt-BR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1124744"/>
            <a:ext cx="6912768" cy="42165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u="sng" dirty="0">
                <a:latin typeface="Candara" panose="020E0502030303020204" pitchFamily="34" charset="0"/>
              </a:rPr>
              <a:t>FUNPRESP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latin typeface="Candara" panose="020E0502030303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Candara" panose="020E0502030303020204" pitchFamily="34" charset="0"/>
              </a:rPr>
              <a:t>Inclusão obrigatória no RPC e filiação automática ao FUNPRESP de servidores que ingressaram anteriormente no SP estadual ou municipal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latin typeface="Candara" panose="020E0502030303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Candara" panose="020E0502030303020204" pitchFamily="34" charset="0"/>
              </a:rPr>
              <a:t>Necessidade de manutenção do vínculo – pedido de vacância</a:t>
            </a:r>
          </a:p>
          <a:p>
            <a:pPr algn="just"/>
            <a:endParaRPr lang="pt-BR" sz="2400" dirty="0">
              <a:latin typeface="Candara" panose="020E0502030303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Candara" panose="020E0502030303020204" pitchFamily="34" charset="0"/>
              </a:rPr>
              <a:t>Dificuldade na execução das demandas – indébito tributário</a:t>
            </a:r>
          </a:p>
        </p:txBody>
      </p:sp>
    </p:spTree>
    <p:extLst>
      <p:ext uri="{BB962C8B-B14F-4D97-AF65-F5344CB8AC3E}">
        <p14:creationId xmlns:p14="http://schemas.microsoft.com/office/powerpoint/2010/main" val="24280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1484784"/>
            <a:ext cx="6840760" cy="398570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>
                <a:latin typeface="Candara" panose="020E0502030303020204" pitchFamily="34" charset="0"/>
              </a:rPr>
              <a:t>a</a:t>
            </a:r>
            <a:r>
              <a:rPr lang="pt-BR" b="1" dirty="0">
                <a:latin typeface="Candara" panose="020E0502030303020204" pitchFamily="34" charset="0"/>
              </a:rPr>
              <a:t>) </a:t>
            </a:r>
            <a:r>
              <a:rPr lang="pt-BR" sz="2000" b="1" dirty="0">
                <a:latin typeface="Candara" panose="020E0502030303020204" pitchFamily="34" charset="0"/>
              </a:rPr>
              <a:t>Lei complementar</a:t>
            </a:r>
            <a:endParaRPr lang="pt-BR" b="1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b="1" dirty="0">
                <a:latin typeface="Candara" panose="020E0502030303020204" pitchFamily="34" charset="0"/>
              </a:rPr>
              <a:t>- Tempo de contribuição e demais requisitos (tempo na carreira/cargo)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Candara" panose="020E0502030303020204" pitchFamily="34" charset="0"/>
              </a:rPr>
              <a:t>- Aposentadoria especial (deficiência/policial-agente penitenciário ou socioeducativo/exposição a agentes químicos, físicos ou biológicos)</a:t>
            </a:r>
          </a:p>
          <a:p>
            <a:pPr algn="just">
              <a:spcBef>
                <a:spcPts val="600"/>
              </a:spcBef>
            </a:pPr>
            <a:r>
              <a:rPr lang="pt-BR" b="1" dirty="0">
                <a:latin typeface="Candara" panose="020E0502030303020204" pitchFamily="34" charset="0"/>
              </a:rPr>
              <a:t>- Tempo de efetivo exercício das funções de magistério para aposentadoria docente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Candara" panose="020E0502030303020204" pitchFamily="34" charset="0"/>
              </a:rPr>
              <a:t>- Normas gerais de organização do RPPS (extinção e migração para o RGPS/parâmetros para apuração da base de cálculo e definição de alíquota de contribuições ordinárias e extraordinárias)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Candara" panose="020E0502030303020204" pitchFamily="34" charset="0"/>
              </a:rPr>
              <a:t>- Acumulação de benefícios previdenciários</a:t>
            </a:r>
          </a:p>
          <a:p>
            <a:pPr algn="just"/>
            <a:endParaRPr lang="pt-BR" dirty="0">
              <a:latin typeface="Candara" panose="020E0502030303020204" pitchFamily="34" charset="0"/>
            </a:endParaRPr>
          </a:p>
          <a:p>
            <a:endParaRPr lang="pt-BR" sz="5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9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1268760"/>
            <a:ext cx="6912768" cy="3508653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 err="1">
                <a:latin typeface="Candara" panose="020E0502030303020204" pitchFamily="34" charset="0"/>
              </a:rPr>
              <a:t>b</a:t>
            </a:r>
            <a:r>
              <a:rPr lang="pt-BR" b="1" dirty="0">
                <a:latin typeface="Candara" panose="020E0502030303020204" pitchFamily="34" charset="0"/>
              </a:rPr>
              <a:t>) </a:t>
            </a:r>
            <a:r>
              <a:rPr lang="pt-BR" sz="2000" b="1" dirty="0">
                <a:latin typeface="Candara" panose="020E0502030303020204" pitchFamily="34" charset="0"/>
              </a:rPr>
              <a:t>Lei ordinária</a:t>
            </a:r>
            <a:endParaRPr lang="pt-BR" b="1" dirty="0">
              <a:latin typeface="Candara" panose="020E0502030303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>
                <a:latin typeface="Candara" panose="020E0502030303020204" pitchFamily="34" charset="0"/>
              </a:rPr>
              <a:t>- Realização de avaliações periódicas na aposentadoria por incapacidade permanente</a:t>
            </a:r>
          </a:p>
          <a:p>
            <a:pPr algn="just">
              <a:spcBef>
                <a:spcPts val="600"/>
              </a:spcBef>
            </a:pPr>
            <a:r>
              <a:rPr lang="pt-BR" b="1" dirty="0">
                <a:latin typeface="Candara" panose="020E0502030303020204" pitchFamily="34" charset="0"/>
              </a:rPr>
              <a:t>- Regra para cálculo dos proventos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Candara" panose="020E0502030303020204" pitchFamily="34" charset="0"/>
              </a:rPr>
              <a:t>- Pensão por morte (inclusive quotas)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latin typeface="Candara" panose="020E0502030303020204" pitchFamily="34" charset="0"/>
              </a:rPr>
              <a:t>- Instituição de RPC</a:t>
            </a:r>
          </a:p>
          <a:p>
            <a:pPr algn="just">
              <a:spcBef>
                <a:spcPts val="600"/>
              </a:spcBef>
            </a:pPr>
            <a:r>
              <a:rPr lang="pt-BR" b="1" dirty="0">
                <a:latin typeface="Candara" panose="020E0502030303020204" pitchFamily="34" charset="0"/>
              </a:rPr>
              <a:t>- Abono de permanência – existência e valor</a:t>
            </a:r>
          </a:p>
          <a:p>
            <a:pPr algn="just">
              <a:spcBef>
                <a:spcPts val="600"/>
              </a:spcBef>
            </a:pPr>
            <a:r>
              <a:rPr lang="pt-BR" b="1" dirty="0">
                <a:latin typeface="Candara" panose="020E0502030303020204" pitchFamily="34" charset="0"/>
              </a:rPr>
              <a:t>- Contribuições previdenciárias – alíquotas progressivas/aumento da base de cálculo para aposentados e pensionistas/contribuição extraordinária</a:t>
            </a:r>
          </a:p>
          <a:p>
            <a:endParaRPr lang="pt-BR" sz="5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3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2060848"/>
            <a:ext cx="7128792" cy="267765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2) </a:t>
            </a:r>
            <a:r>
              <a:rPr lang="pt-BR" sz="2800" dirty="0">
                <a:latin typeface="Candara" panose="020E0502030303020204" pitchFamily="34" charset="0"/>
              </a:rPr>
              <a:t>Novas idades mínimas: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400" dirty="0">
                <a:latin typeface="Candara" panose="020E0502030303020204" pitchFamily="34" charset="0"/>
              </a:rPr>
              <a:t>- 65 anos para homem e 62 anos para mulher (60 e 55 anos na regra anterior)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andara" panose="020E0502030303020204" pitchFamily="34" charset="0"/>
              </a:rPr>
              <a:t>- 60 anos para docente homem e 57 anos para docente mulher (55 e 50 anos na regra anterior) – magistério do ensino infantil, fundamental e médio</a:t>
            </a:r>
          </a:p>
        </p:txBody>
      </p:sp>
    </p:spTree>
    <p:extLst>
      <p:ext uri="{BB962C8B-B14F-4D97-AF65-F5344CB8AC3E}">
        <p14:creationId xmlns:p14="http://schemas.microsoft.com/office/powerpoint/2010/main" val="240468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2420888"/>
            <a:ext cx="7128792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3) </a:t>
            </a:r>
            <a:r>
              <a:rPr lang="pt-BR" sz="2800" dirty="0">
                <a:latin typeface="Candara" panose="020E0502030303020204" pitchFamily="34" charset="0"/>
              </a:rPr>
              <a:t>Mudança na aposentadoria especial docente – garantia de 5 anos de redução apenas na </a:t>
            </a:r>
            <a:r>
              <a:rPr lang="pt-BR" sz="2800" u="sng" dirty="0">
                <a:latin typeface="Candara" panose="020E0502030303020204" pitchFamily="34" charset="0"/>
              </a:rPr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167000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2420888"/>
            <a:ext cx="7128792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4) </a:t>
            </a:r>
            <a:r>
              <a:rPr lang="pt-BR" sz="2800" dirty="0">
                <a:latin typeface="Candara" panose="020E0502030303020204" pitchFamily="34" charset="0"/>
              </a:rPr>
              <a:t>Abono de permanência – </a:t>
            </a:r>
            <a:r>
              <a:rPr lang="pt-BR" sz="2800" u="sng" dirty="0">
                <a:latin typeface="Candara" panose="020E0502030303020204" pitchFamily="34" charset="0"/>
              </a:rPr>
              <a:t>pode</a:t>
            </a:r>
            <a:r>
              <a:rPr lang="pt-BR" sz="2800" dirty="0">
                <a:latin typeface="Candara" panose="020E0502030303020204" pitchFamily="34" charset="0"/>
              </a:rPr>
              <a:t> ser previsto, com valor </a:t>
            </a:r>
            <a:r>
              <a:rPr lang="pt-BR" sz="2800" u="sng" dirty="0">
                <a:latin typeface="Candara" panose="020E0502030303020204" pitchFamily="34" charset="0"/>
              </a:rPr>
              <a:t>máximo</a:t>
            </a:r>
            <a:r>
              <a:rPr lang="pt-BR" sz="2800" dirty="0">
                <a:latin typeface="Candara" panose="020E0502030303020204" pitchFamily="34" charset="0"/>
              </a:rPr>
              <a:t> equivalente à contribuição previdenciária</a:t>
            </a:r>
            <a:endParaRPr lang="pt-BR" sz="2800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3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1905506"/>
            <a:ext cx="7128792" cy="312393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5) </a:t>
            </a:r>
            <a:r>
              <a:rPr lang="pt-BR" sz="2800" dirty="0">
                <a:latin typeface="Candara" panose="020E0502030303020204" pitchFamily="34" charset="0"/>
              </a:rPr>
              <a:t>Contribuição previdenciária:</a:t>
            </a:r>
          </a:p>
          <a:p>
            <a:pPr algn="just">
              <a:spcBef>
                <a:spcPts val="1200"/>
              </a:spcBef>
            </a:pPr>
            <a:r>
              <a:rPr lang="pt-BR" sz="2400" dirty="0">
                <a:latin typeface="Candara" panose="020E0502030303020204" pitchFamily="34" charset="0"/>
              </a:rPr>
              <a:t>- Alíquotas progressivas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Déficit atuarial:</a:t>
            </a:r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a. </a:t>
            </a:r>
            <a:r>
              <a:rPr lang="pt-BR" sz="2400" dirty="0">
                <a:latin typeface="Candara" panose="020E0502030303020204" pitchFamily="34" charset="0"/>
              </a:rPr>
              <a:t>Ampliação base de cálculo aposentados e pensionistas (valor que exceder ao SM)</a:t>
            </a:r>
          </a:p>
          <a:p>
            <a:pPr algn="just">
              <a:spcBef>
                <a:spcPts val="600"/>
              </a:spcBef>
            </a:pPr>
            <a:r>
              <a:rPr lang="pt-BR" sz="2400" b="1" dirty="0">
                <a:latin typeface="Candara" panose="020E0502030303020204" pitchFamily="34" charset="0"/>
              </a:rPr>
              <a:t>b. </a:t>
            </a:r>
            <a:r>
              <a:rPr lang="pt-BR" sz="2400" dirty="0">
                <a:latin typeface="Candara" panose="020E0502030303020204" pitchFamily="34" charset="0"/>
              </a:rPr>
              <a:t>Contribuições extraordinárias para todos (tempo determinado)</a:t>
            </a:r>
            <a:endParaRPr lang="pt-BR" sz="2000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1343814"/>
            <a:ext cx="7128792" cy="417037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pt-BR" sz="2800" b="1" dirty="0">
                <a:latin typeface="Candara" panose="020E0502030303020204" pitchFamily="34" charset="0"/>
              </a:rPr>
              <a:t>6) </a:t>
            </a:r>
            <a:r>
              <a:rPr lang="pt-BR" sz="2800" dirty="0">
                <a:latin typeface="Candara" panose="020E0502030303020204" pitchFamily="34" charset="0"/>
              </a:rPr>
              <a:t>Pensão por morte: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Cota familiar de 50% + 10% por dependente (exceção: dependente inválido – 100% até o teto + 50% e quotas de 10% sobre o que ultrapassar)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Para servidor ativo: percentual incide sobre o valor que teria direito se aposentado por incapacidade na data do óbito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Cotas não reversíveis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latin typeface="Candara" panose="020E0502030303020204" pitchFamily="34" charset="0"/>
              </a:rPr>
              <a:t>- Alteração por lei</a:t>
            </a:r>
          </a:p>
          <a:p>
            <a:pPr algn="just">
              <a:spcBef>
                <a:spcPts val="600"/>
              </a:spcBef>
            </a:pPr>
            <a:endParaRPr lang="pt-BR" sz="2000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10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Personalizada 1">
      <a:dk1>
        <a:srgbClr val="1D3A00"/>
      </a:dk1>
      <a:lt1>
        <a:sysClr val="window" lastClr="FFFFFF"/>
      </a:lt1>
      <a:dk2>
        <a:srgbClr val="1D3A00"/>
      </a:dk2>
      <a:lt2>
        <a:srgbClr val="DEF5FA"/>
      </a:lt2>
      <a:accent1>
        <a:srgbClr val="1D3A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2E5C00"/>
      </a:accent5>
      <a:accent6>
        <a:srgbClr val="8F8F8F"/>
      </a:accent6>
      <a:hlink>
        <a:srgbClr val="0070C0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7570</TotalTime>
  <Words>1296</Words>
  <Application>Microsoft Macintosh PowerPoint</Application>
  <PresentationFormat>Apresentação na tela (4:3)</PresentationFormat>
  <Paragraphs>160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Calibri</vt:lpstr>
      <vt:lpstr>Candara</vt:lpstr>
      <vt:lpstr>Lucida Sans Unicode</vt:lpstr>
      <vt:lpstr>Verdana</vt:lpstr>
      <vt:lpstr>Wingdings 2</vt:lpstr>
      <vt:lpstr>Wingdings 3</vt:lpstr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Dagios Dalmolin</dc:creator>
  <cp:lastModifiedBy>Office 365</cp:lastModifiedBy>
  <cp:revision>530</cp:revision>
  <cp:lastPrinted>2019-03-13T21:12:09Z</cp:lastPrinted>
  <dcterms:created xsi:type="dcterms:W3CDTF">2013-07-12T13:19:19Z</dcterms:created>
  <dcterms:modified xsi:type="dcterms:W3CDTF">2022-04-28T17:49:37Z</dcterms:modified>
</cp:coreProperties>
</file>