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9" r:id="rId1"/>
  </p:sldMasterIdLst>
  <p:sldIdLst>
    <p:sldId id="256" r:id="rId2"/>
    <p:sldId id="257" r:id="rId3"/>
    <p:sldId id="258" r:id="rId4"/>
    <p:sldId id="262" r:id="rId5"/>
    <p:sldId id="259" r:id="rId6"/>
    <p:sldId id="261" r:id="rId7"/>
    <p:sldId id="260" r:id="rId8"/>
    <p:sldId id="264" r:id="rId9"/>
    <p:sldId id="266" r:id="rId10"/>
    <p:sldId id="265" r:id="rId11"/>
    <p:sldId id="267" r:id="rId12"/>
  </p:sldIdLst>
  <p:sldSz cx="12192000" cy="6858000"/>
  <p:notesSz cx="6858000" cy="9947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69" d="100"/>
          <a:sy n="69" d="100"/>
        </p:scale>
        <p:origin x="7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EE07D855-4952-4FEF-8F65-707FD0032908}" type="datetimeFigureOut">
              <a:rPr lang="pt-BR" smtClean="0"/>
              <a:t>28/04/2022</a:t>
            </a:fld>
            <a:endParaRPr lang="pt-BR"/>
          </a:p>
        </p:txBody>
      </p:sp>
      <p:sp>
        <p:nvSpPr>
          <p:cNvPr id="5" name="Footer Placeholder 4"/>
          <p:cNvSpPr>
            <a:spLocks noGrp="1"/>
          </p:cNvSpPr>
          <p:nvPr>
            <p:ph type="ftr" sz="quarter" idx="11"/>
          </p:nvPr>
        </p:nvSpPr>
        <p:spPr/>
        <p:txBody>
          <a:bodyPr/>
          <a:lstStyle/>
          <a:p>
            <a:endParaRPr lang="pt-B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453DB6D-4430-4295-9365-31FCDCBA7BDE}" type="slidenum">
              <a:rPr lang="pt-BR" smtClean="0"/>
              <a:t>‹nº›</a:t>
            </a:fld>
            <a:endParaRPr lang="pt-BR"/>
          </a:p>
        </p:txBody>
      </p:sp>
    </p:spTree>
    <p:extLst>
      <p:ext uri="{BB962C8B-B14F-4D97-AF65-F5344CB8AC3E}">
        <p14:creationId xmlns:p14="http://schemas.microsoft.com/office/powerpoint/2010/main" val="760021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EE07D855-4952-4FEF-8F65-707FD0032908}" type="datetimeFigureOut">
              <a:rPr lang="pt-BR" smtClean="0"/>
              <a:t>28/04/2022</a:t>
            </a:fld>
            <a:endParaRPr lang="pt-BR"/>
          </a:p>
        </p:txBody>
      </p:sp>
      <p:sp>
        <p:nvSpPr>
          <p:cNvPr id="5" name="Footer Placeholder 4"/>
          <p:cNvSpPr>
            <a:spLocks noGrp="1"/>
          </p:cNvSpPr>
          <p:nvPr>
            <p:ph type="ftr" sz="quarter" idx="11"/>
          </p:nvPr>
        </p:nvSpPr>
        <p:spPr/>
        <p:txBody>
          <a:bodyPr/>
          <a:lstStyle/>
          <a:p>
            <a:endParaRPr lang="pt-B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453DB6D-4430-4295-9365-31FCDCBA7BDE}" type="slidenum">
              <a:rPr lang="pt-BR" smtClean="0"/>
              <a:t>‹nº›</a:t>
            </a:fld>
            <a:endParaRPr lang="pt-BR"/>
          </a:p>
        </p:txBody>
      </p:sp>
    </p:spTree>
    <p:extLst>
      <p:ext uri="{BB962C8B-B14F-4D97-AF65-F5344CB8AC3E}">
        <p14:creationId xmlns:p14="http://schemas.microsoft.com/office/powerpoint/2010/main" val="3384796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EE07D855-4952-4FEF-8F65-707FD0032908}" type="datetimeFigureOut">
              <a:rPr lang="pt-BR" smtClean="0"/>
              <a:t>28/04/2022</a:t>
            </a:fld>
            <a:endParaRPr lang="pt-BR"/>
          </a:p>
        </p:txBody>
      </p:sp>
      <p:sp>
        <p:nvSpPr>
          <p:cNvPr id="5" name="Footer Placeholder 4"/>
          <p:cNvSpPr>
            <a:spLocks noGrp="1"/>
          </p:cNvSpPr>
          <p:nvPr>
            <p:ph type="ftr" sz="quarter" idx="11"/>
          </p:nvPr>
        </p:nvSpPr>
        <p:spPr/>
        <p:txBody>
          <a:bodyPr/>
          <a:lstStyle/>
          <a:p>
            <a:endParaRPr lang="pt-B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453DB6D-4430-4295-9365-31FCDCBA7BDE}" type="slidenum">
              <a:rPr lang="pt-BR" smtClean="0"/>
              <a:t>‹nº›</a:t>
            </a:fld>
            <a:endParaRPr lang="pt-B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29898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EE07D855-4952-4FEF-8F65-707FD0032908}" type="datetimeFigureOut">
              <a:rPr lang="pt-BR" smtClean="0"/>
              <a:t>28/04/2022</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453DB6D-4430-4295-9365-31FCDCBA7BDE}" type="slidenum">
              <a:rPr lang="pt-BR" smtClean="0"/>
              <a:t>‹nº›</a:t>
            </a:fld>
            <a:endParaRPr lang="pt-BR"/>
          </a:p>
        </p:txBody>
      </p:sp>
    </p:spTree>
    <p:extLst>
      <p:ext uri="{BB962C8B-B14F-4D97-AF65-F5344CB8AC3E}">
        <p14:creationId xmlns:p14="http://schemas.microsoft.com/office/powerpoint/2010/main" val="32590153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EE07D855-4952-4FEF-8F65-707FD0032908}" type="datetimeFigureOut">
              <a:rPr lang="pt-BR" smtClean="0"/>
              <a:t>28/04/2022</a:t>
            </a:fld>
            <a:endParaRPr lang="pt-BR"/>
          </a:p>
        </p:txBody>
      </p:sp>
      <p:sp>
        <p:nvSpPr>
          <p:cNvPr id="6" name="Footer Placeholder 5"/>
          <p:cNvSpPr>
            <a:spLocks noGrp="1"/>
          </p:cNvSpPr>
          <p:nvPr>
            <p:ph type="ftr" sz="quarter" idx="11"/>
          </p:nvPr>
        </p:nvSpPr>
        <p:spPr/>
        <p:txBody>
          <a:bodyPr/>
          <a:lstStyle/>
          <a:p>
            <a:endParaRPr lang="pt-B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453DB6D-4430-4295-9365-31FCDCBA7BDE}" type="slidenum">
              <a:rPr lang="pt-BR" smtClean="0"/>
              <a:t>‹nº›</a:t>
            </a:fld>
            <a:endParaRPr lang="pt-B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073087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EE07D855-4952-4FEF-8F65-707FD0032908}" type="datetimeFigureOut">
              <a:rPr lang="pt-BR" smtClean="0"/>
              <a:t>28/04/2022</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453DB6D-4430-4295-9365-31FCDCBA7BDE}" type="slidenum">
              <a:rPr lang="pt-BR" smtClean="0"/>
              <a:t>‹nº›</a:t>
            </a:fld>
            <a:endParaRPr lang="pt-BR"/>
          </a:p>
        </p:txBody>
      </p:sp>
    </p:spTree>
    <p:extLst>
      <p:ext uri="{BB962C8B-B14F-4D97-AF65-F5344CB8AC3E}">
        <p14:creationId xmlns:p14="http://schemas.microsoft.com/office/powerpoint/2010/main" val="26457019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EE07D855-4952-4FEF-8F65-707FD0032908}" type="datetimeFigureOut">
              <a:rPr lang="pt-BR" smtClean="0"/>
              <a:t>28/04/2022</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453DB6D-4430-4295-9365-31FCDCBA7BDE}" type="slidenum">
              <a:rPr lang="pt-BR" smtClean="0"/>
              <a:t>‹nº›</a:t>
            </a:fld>
            <a:endParaRPr lang="pt-BR"/>
          </a:p>
        </p:txBody>
      </p:sp>
    </p:spTree>
    <p:extLst>
      <p:ext uri="{BB962C8B-B14F-4D97-AF65-F5344CB8AC3E}">
        <p14:creationId xmlns:p14="http://schemas.microsoft.com/office/powerpoint/2010/main" val="35085208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EE07D855-4952-4FEF-8F65-707FD0032908}" type="datetimeFigureOut">
              <a:rPr lang="pt-BR" smtClean="0"/>
              <a:t>28/04/2022</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453DB6D-4430-4295-9365-31FCDCBA7BDE}" type="slidenum">
              <a:rPr lang="pt-BR" smtClean="0"/>
              <a:t>‹nº›</a:t>
            </a:fld>
            <a:endParaRPr lang="pt-BR"/>
          </a:p>
        </p:txBody>
      </p:sp>
    </p:spTree>
    <p:extLst>
      <p:ext uri="{BB962C8B-B14F-4D97-AF65-F5344CB8AC3E}">
        <p14:creationId xmlns:p14="http://schemas.microsoft.com/office/powerpoint/2010/main" val="4086880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EE07D855-4952-4FEF-8F65-707FD0032908}" type="datetimeFigureOut">
              <a:rPr lang="pt-BR" smtClean="0"/>
              <a:t>28/04/2022</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453DB6D-4430-4295-9365-31FCDCBA7BDE}" type="slidenum">
              <a:rPr lang="pt-BR" smtClean="0"/>
              <a:t>‹nº›</a:t>
            </a:fld>
            <a:endParaRPr lang="pt-BR"/>
          </a:p>
        </p:txBody>
      </p:sp>
    </p:spTree>
    <p:extLst>
      <p:ext uri="{BB962C8B-B14F-4D97-AF65-F5344CB8AC3E}">
        <p14:creationId xmlns:p14="http://schemas.microsoft.com/office/powerpoint/2010/main" val="2144357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EE07D855-4952-4FEF-8F65-707FD0032908}" type="datetimeFigureOut">
              <a:rPr lang="pt-BR" smtClean="0"/>
              <a:t>28/04/2022</a:t>
            </a:fld>
            <a:endParaRPr lang="pt-BR"/>
          </a:p>
        </p:txBody>
      </p:sp>
      <p:sp>
        <p:nvSpPr>
          <p:cNvPr id="5" name="Footer Placeholder 4"/>
          <p:cNvSpPr>
            <a:spLocks noGrp="1"/>
          </p:cNvSpPr>
          <p:nvPr>
            <p:ph type="ftr" sz="quarter" idx="11"/>
          </p:nvPr>
        </p:nvSpPr>
        <p:spPr/>
        <p:txBody>
          <a:bodyPr/>
          <a:lstStyle/>
          <a:p>
            <a:endParaRPr lang="pt-B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453DB6D-4430-4295-9365-31FCDCBA7BDE}" type="slidenum">
              <a:rPr lang="pt-BR" smtClean="0"/>
              <a:t>‹nº›</a:t>
            </a:fld>
            <a:endParaRPr lang="pt-BR"/>
          </a:p>
        </p:txBody>
      </p:sp>
    </p:spTree>
    <p:extLst>
      <p:ext uri="{BB962C8B-B14F-4D97-AF65-F5344CB8AC3E}">
        <p14:creationId xmlns:p14="http://schemas.microsoft.com/office/powerpoint/2010/main" val="2176779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EE07D855-4952-4FEF-8F65-707FD0032908}" type="datetimeFigureOut">
              <a:rPr lang="pt-BR" smtClean="0"/>
              <a:t>28/04/2022</a:t>
            </a:fld>
            <a:endParaRPr lang="pt-BR"/>
          </a:p>
        </p:txBody>
      </p:sp>
      <p:sp>
        <p:nvSpPr>
          <p:cNvPr id="6" name="Footer Placeholder 5"/>
          <p:cNvSpPr>
            <a:spLocks noGrp="1"/>
          </p:cNvSpPr>
          <p:nvPr>
            <p:ph type="ftr" sz="quarter" idx="11"/>
          </p:nvPr>
        </p:nvSpPr>
        <p:spPr/>
        <p:txBody>
          <a:bodyPr/>
          <a:lstStyle/>
          <a:p>
            <a:endParaRPr lang="pt-B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453DB6D-4430-4295-9365-31FCDCBA7BDE}" type="slidenum">
              <a:rPr lang="pt-BR" smtClean="0"/>
              <a:t>‹nº›</a:t>
            </a:fld>
            <a:endParaRPr lang="pt-BR"/>
          </a:p>
        </p:txBody>
      </p:sp>
    </p:spTree>
    <p:extLst>
      <p:ext uri="{BB962C8B-B14F-4D97-AF65-F5344CB8AC3E}">
        <p14:creationId xmlns:p14="http://schemas.microsoft.com/office/powerpoint/2010/main" val="245172828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EE07D855-4952-4FEF-8F65-707FD0032908}" type="datetimeFigureOut">
              <a:rPr lang="pt-BR" smtClean="0"/>
              <a:t>28/04/2022</a:t>
            </a:fld>
            <a:endParaRPr lang="pt-BR"/>
          </a:p>
        </p:txBody>
      </p:sp>
      <p:sp>
        <p:nvSpPr>
          <p:cNvPr id="8" name="Footer Placeholder 7"/>
          <p:cNvSpPr>
            <a:spLocks noGrp="1"/>
          </p:cNvSpPr>
          <p:nvPr>
            <p:ph type="ftr" sz="quarter" idx="11"/>
          </p:nvPr>
        </p:nvSpPr>
        <p:spPr/>
        <p:txBody>
          <a:bodyPr/>
          <a:lstStyle/>
          <a:p>
            <a:endParaRPr lang="pt-B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453DB6D-4430-4295-9365-31FCDCBA7BDE}" type="slidenum">
              <a:rPr lang="pt-BR" smtClean="0"/>
              <a:t>‹nº›</a:t>
            </a:fld>
            <a:endParaRPr lang="pt-BR"/>
          </a:p>
        </p:txBody>
      </p:sp>
    </p:spTree>
    <p:extLst>
      <p:ext uri="{BB962C8B-B14F-4D97-AF65-F5344CB8AC3E}">
        <p14:creationId xmlns:p14="http://schemas.microsoft.com/office/powerpoint/2010/main" val="209908351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EE07D855-4952-4FEF-8F65-707FD0032908}" type="datetimeFigureOut">
              <a:rPr lang="pt-BR" smtClean="0"/>
              <a:t>28/04/2022</a:t>
            </a:fld>
            <a:endParaRPr lang="pt-BR"/>
          </a:p>
        </p:txBody>
      </p:sp>
      <p:sp>
        <p:nvSpPr>
          <p:cNvPr id="4" name="Footer Placeholder 3"/>
          <p:cNvSpPr>
            <a:spLocks noGrp="1"/>
          </p:cNvSpPr>
          <p:nvPr>
            <p:ph type="ftr" sz="quarter" idx="11"/>
          </p:nvPr>
        </p:nvSpPr>
        <p:spPr/>
        <p:txBody>
          <a:bodyPr/>
          <a:lstStyle/>
          <a:p>
            <a:endParaRPr lang="pt-B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453DB6D-4430-4295-9365-31FCDCBA7BDE}" type="slidenum">
              <a:rPr lang="pt-BR" smtClean="0"/>
              <a:t>‹nº›</a:t>
            </a:fld>
            <a:endParaRPr lang="pt-BR"/>
          </a:p>
        </p:txBody>
      </p:sp>
    </p:spTree>
    <p:extLst>
      <p:ext uri="{BB962C8B-B14F-4D97-AF65-F5344CB8AC3E}">
        <p14:creationId xmlns:p14="http://schemas.microsoft.com/office/powerpoint/2010/main" val="4185510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07D855-4952-4FEF-8F65-707FD0032908}" type="datetimeFigureOut">
              <a:rPr lang="pt-BR" smtClean="0"/>
              <a:t>28/04/2022</a:t>
            </a:fld>
            <a:endParaRPr lang="pt-BR"/>
          </a:p>
        </p:txBody>
      </p:sp>
      <p:sp>
        <p:nvSpPr>
          <p:cNvPr id="3" name="Footer Placeholder 2"/>
          <p:cNvSpPr>
            <a:spLocks noGrp="1"/>
          </p:cNvSpPr>
          <p:nvPr>
            <p:ph type="ftr" sz="quarter" idx="11"/>
          </p:nvPr>
        </p:nvSpPr>
        <p:spPr/>
        <p:txBody>
          <a:bodyPr/>
          <a:lstStyle/>
          <a:p>
            <a:endParaRPr lang="pt-B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453DB6D-4430-4295-9365-31FCDCBA7BDE}" type="slidenum">
              <a:rPr lang="pt-BR" smtClean="0"/>
              <a:t>‹nº›</a:t>
            </a:fld>
            <a:endParaRPr lang="pt-BR"/>
          </a:p>
        </p:txBody>
      </p:sp>
    </p:spTree>
    <p:extLst>
      <p:ext uri="{BB962C8B-B14F-4D97-AF65-F5344CB8AC3E}">
        <p14:creationId xmlns:p14="http://schemas.microsoft.com/office/powerpoint/2010/main" val="3526026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EE07D855-4952-4FEF-8F65-707FD0032908}" type="datetimeFigureOut">
              <a:rPr lang="pt-BR" smtClean="0"/>
              <a:t>28/04/2022</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453DB6D-4430-4295-9365-31FCDCBA7BDE}" type="slidenum">
              <a:rPr lang="pt-BR" smtClean="0"/>
              <a:t>‹nº›</a:t>
            </a:fld>
            <a:endParaRPr lang="pt-BR"/>
          </a:p>
        </p:txBody>
      </p:sp>
    </p:spTree>
    <p:extLst>
      <p:ext uri="{BB962C8B-B14F-4D97-AF65-F5344CB8AC3E}">
        <p14:creationId xmlns:p14="http://schemas.microsoft.com/office/powerpoint/2010/main" val="156048179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EE07D855-4952-4FEF-8F65-707FD0032908}" type="datetimeFigureOut">
              <a:rPr lang="pt-BR" smtClean="0"/>
              <a:t>28/04/2022</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453DB6D-4430-4295-9365-31FCDCBA7BDE}" type="slidenum">
              <a:rPr lang="pt-BR" smtClean="0"/>
              <a:t>‹nº›</a:t>
            </a:fld>
            <a:endParaRPr lang="pt-BR"/>
          </a:p>
        </p:txBody>
      </p:sp>
    </p:spTree>
    <p:extLst>
      <p:ext uri="{BB962C8B-B14F-4D97-AF65-F5344CB8AC3E}">
        <p14:creationId xmlns:p14="http://schemas.microsoft.com/office/powerpoint/2010/main" val="2658155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E07D855-4952-4FEF-8F65-707FD0032908}" type="datetimeFigureOut">
              <a:rPr lang="pt-BR" smtClean="0"/>
              <a:t>28/04/2022</a:t>
            </a:fld>
            <a:endParaRPr lang="pt-B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453DB6D-4430-4295-9365-31FCDCBA7BDE}" type="slidenum">
              <a:rPr lang="pt-BR" smtClean="0"/>
              <a:t>‹nº›</a:t>
            </a:fld>
            <a:endParaRPr lang="pt-BR"/>
          </a:p>
        </p:txBody>
      </p:sp>
    </p:spTree>
    <p:extLst>
      <p:ext uri="{BB962C8B-B14F-4D97-AF65-F5344CB8AC3E}">
        <p14:creationId xmlns:p14="http://schemas.microsoft.com/office/powerpoint/2010/main" val="3100480302"/>
      </p:ext>
    </p:extLst>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 id="2147483881" r:id="rId12"/>
    <p:sldLayoutId id="2147483882" r:id="rId13"/>
    <p:sldLayoutId id="2147483883" r:id="rId14"/>
    <p:sldLayoutId id="2147483884" r:id="rId15"/>
    <p:sldLayoutId id="214748388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inasefe.org.br/site/9o-encontro-juridico-nacional-do-sinasefe-28-a-30-de-abril-hibrido-brasilia-df-e-onlin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juniorpaes@hot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F1C950-17B3-49B6-8D97-59F39FFE047D}"/>
              </a:ext>
            </a:extLst>
          </p:cNvPr>
          <p:cNvSpPr>
            <a:spLocks noGrp="1"/>
          </p:cNvSpPr>
          <p:nvPr>
            <p:ph type="ctrTitle"/>
          </p:nvPr>
        </p:nvSpPr>
        <p:spPr>
          <a:xfrm>
            <a:off x="1995055" y="207818"/>
            <a:ext cx="9737400" cy="4569563"/>
          </a:xfrm>
        </p:spPr>
        <p:txBody>
          <a:bodyPr>
            <a:noAutofit/>
          </a:bodyPr>
          <a:lstStyle/>
          <a:p>
            <a:pPr algn="ctr"/>
            <a:r>
              <a:rPr lang="pt-BR" sz="9000" dirty="0"/>
              <a:t>Enquadramento das Carreiras dos </a:t>
            </a:r>
            <a:r>
              <a:rPr lang="pt-BR" sz="9000" dirty="0" err="1"/>
              <a:t>Ex-Territórios</a:t>
            </a:r>
            <a:endParaRPr lang="pt-BR" sz="9000" dirty="0"/>
          </a:p>
        </p:txBody>
      </p:sp>
      <p:sp>
        <p:nvSpPr>
          <p:cNvPr id="3" name="Subtítulo 2">
            <a:extLst>
              <a:ext uri="{FF2B5EF4-FFF2-40B4-BE49-F238E27FC236}">
                <a16:creationId xmlns:a16="http://schemas.microsoft.com/office/drawing/2014/main" id="{4BA3B9CE-2A61-48C9-AF9E-42FD965442C4}"/>
              </a:ext>
            </a:extLst>
          </p:cNvPr>
          <p:cNvSpPr>
            <a:spLocks noGrp="1"/>
          </p:cNvSpPr>
          <p:nvPr>
            <p:ph type="subTitle" idx="1"/>
          </p:nvPr>
        </p:nvSpPr>
        <p:spPr>
          <a:xfrm>
            <a:off x="1995055" y="4777379"/>
            <a:ext cx="9737400" cy="1734257"/>
          </a:xfrm>
        </p:spPr>
        <p:txBody>
          <a:bodyPr>
            <a:noAutofit/>
          </a:bodyPr>
          <a:lstStyle/>
          <a:p>
            <a:r>
              <a:rPr lang="pt-BR" sz="4700" dirty="0">
                <a:hlinkClick r:id="rId2"/>
              </a:rPr>
              <a:t>9º Encontro Jurídico Nacional do SINASEFE</a:t>
            </a:r>
            <a:endParaRPr lang="pt-BR" sz="4700" dirty="0"/>
          </a:p>
        </p:txBody>
      </p:sp>
      <p:pic>
        <p:nvPicPr>
          <p:cNvPr id="4" name="Imagem 3">
            <a:extLst>
              <a:ext uri="{FF2B5EF4-FFF2-40B4-BE49-F238E27FC236}">
                <a16:creationId xmlns:a16="http://schemas.microsoft.com/office/drawing/2014/main" id="{3024B1CE-E21A-4BF8-BAF5-FFFAA2CA775D}"/>
              </a:ext>
            </a:extLst>
          </p:cNvPr>
          <p:cNvPicPr/>
          <p:nvPr/>
        </p:nvPicPr>
        <p:blipFill>
          <a:blip r:embed="rId3"/>
          <a:srcRect l="14779" t="23585" r="16704" b="19793"/>
          <a:stretch>
            <a:fillRect/>
          </a:stretch>
        </p:blipFill>
        <p:spPr>
          <a:xfrm>
            <a:off x="10707690" y="6061530"/>
            <a:ext cx="1424305" cy="837565"/>
          </a:xfrm>
          <a:prstGeom prst="rect">
            <a:avLst/>
          </a:prstGeom>
          <a:ln>
            <a:noFill/>
          </a:ln>
        </p:spPr>
      </p:pic>
    </p:spTree>
    <p:extLst>
      <p:ext uri="{BB962C8B-B14F-4D97-AF65-F5344CB8AC3E}">
        <p14:creationId xmlns:p14="http://schemas.microsoft.com/office/powerpoint/2010/main" val="626629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65F560-6FF8-4892-84C0-A2DACF59294A}"/>
              </a:ext>
            </a:extLst>
          </p:cNvPr>
          <p:cNvSpPr>
            <a:spLocks noGrp="1"/>
          </p:cNvSpPr>
          <p:nvPr>
            <p:ph type="title"/>
          </p:nvPr>
        </p:nvSpPr>
        <p:spPr>
          <a:xfrm>
            <a:off x="1884219" y="207817"/>
            <a:ext cx="9620394" cy="1482437"/>
          </a:xfrm>
        </p:spPr>
        <p:txBody>
          <a:bodyPr>
            <a:noAutofit/>
          </a:bodyPr>
          <a:lstStyle/>
          <a:p>
            <a:r>
              <a:rPr lang="pt-BR" sz="5000" dirty="0"/>
              <a:t>Decisão do STF no Tema nº 1.157</a:t>
            </a:r>
          </a:p>
        </p:txBody>
      </p:sp>
      <p:sp>
        <p:nvSpPr>
          <p:cNvPr id="3" name="Espaço Reservado para Conteúdo 2">
            <a:extLst>
              <a:ext uri="{FF2B5EF4-FFF2-40B4-BE49-F238E27FC236}">
                <a16:creationId xmlns:a16="http://schemas.microsoft.com/office/drawing/2014/main" id="{EF9022C7-38FD-4720-9C42-504A6C5DC822}"/>
              </a:ext>
            </a:extLst>
          </p:cNvPr>
          <p:cNvSpPr>
            <a:spLocks noGrp="1"/>
          </p:cNvSpPr>
          <p:nvPr>
            <p:ph idx="1"/>
          </p:nvPr>
        </p:nvSpPr>
        <p:spPr>
          <a:xfrm>
            <a:off x="1482437" y="1690255"/>
            <a:ext cx="10022176" cy="4765963"/>
          </a:xfrm>
        </p:spPr>
        <p:txBody>
          <a:bodyPr>
            <a:noAutofit/>
          </a:bodyPr>
          <a:lstStyle/>
          <a:p>
            <a:pPr algn="just"/>
            <a:r>
              <a:rPr lang="pt-BR" sz="2800" dirty="0"/>
              <a:t>Princípio Constitucional da Isonomia.</a:t>
            </a:r>
          </a:p>
          <a:p>
            <a:pPr algn="just"/>
            <a:r>
              <a:rPr lang="pt-BR" sz="2800" dirty="0"/>
              <a:t>Limbo jurídico.</a:t>
            </a:r>
          </a:p>
          <a:p>
            <a:pPr algn="just"/>
            <a:r>
              <a:rPr lang="pt-BR" sz="2800" dirty="0"/>
              <a:t>Situações de longa data não há tanta preocupação.</a:t>
            </a:r>
          </a:p>
          <a:p>
            <a:pPr algn="just"/>
            <a:r>
              <a:rPr lang="pt-BR" sz="2800" dirty="0"/>
              <a:t>Situações que não discutam o art. 19 do ADCT.</a:t>
            </a:r>
          </a:p>
          <a:p>
            <a:pPr algn="just"/>
            <a:r>
              <a:rPr lang="pt-BR" sz="2800" dirty="0"/>
              <a:t>Em relação a transposição a princípio são matérias distintas, não havendo relação direta;</a:t>
            </a:r>
          </a:p>
          <a:p>
            <a:pPr algn="just"/>
            <a:r>
              <a:rPr lang="pt-BR" sz="2800" dirty="0"/>
              <a:t>Não há discussão no enquadramento no EBTT, que tem como base o art. 19 do ADCT.</a:t>
            </a:r>
          </a:p>
        </p:txBody>
      </p:sp>
      <p:pic>
        <p:nvPicPr>
          <p:cNvPr id="4" name="Imagem 3">
            <a:extLst>
              <a:ext uri="{FF2B5EF4-FFF2-40B4-BE49-F238E27FC236}">
                <a16:creationId xmlns:a16="http://schemas.microsoft.com/office/drawing/2014/main" id="{D794638A-E8FA-44FC-8C99-C9ED3AB0F88D}"/>
              </a:ext>
            </a:extLst>
          </p:cNvPr>
          <p:cNvPicPr/>
          <p:nvPr/>
        </p:nvPicPr>
        <p:blipFill>
          <a:blip r:embed="rId2"/>
          <a:srcRect l="14779" t="23585" r="16704" b="19793"/>
          <a:stretch>
            <a:fillRect/>
          </a:stretch>
        </p:blipFill>
        <p:spPr>
          <a:xfrm>
            <a:off x="10707690" y="6061530"/>
            <a:ext cx="1424305" cy="837565"/>
          </a:xfrm>
          <a:prstGeom prst="rect">
            <a:avLst/>
          </a:prstGeom>
          <a:ln>
            <a:noFill/>
          </a:ln>
        </p:spPr>
      </p:pic>
    </p:spTree>
    <p:extLst>
      <p:ext uri="{BB962C8B-B14F-4D97-AF65-F5344CB8AC3E}">
        <p14:creationId xmlns:p14="http://schemas.microsoft.com/office/powerpoint/2010/main" val="2572559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7B5A23F-7276-435D-91DA-09104D7777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35481"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F3ECD7F-BF61-4CB1-AA15-464BB771E7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66F1B29-3A08-4DB7-9F92-4C09B3BCFF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8229600" cy="6858000"/>
          </a:xfrm>
          <a:prstGeom prst="rect">
            <a:avLst/>
          </a:prstGeom>
          <a:solidFill>
            <a:schemeClr val="bg2">
              <a:lumMod val="1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5">
            <a:extLst>
              <a:ext uri="{FF2B5EF4-FFF2-40B4-BE49-F238E27FC236}">
                <a16:creationId xmlns:a16="http://schemas.microsoft.com/office/drawing/2014/main" id="{44A5AAD1-9616-4E1C-B3AC-E5497A6A3C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12B71136-D660-4B88-8896-B81C3A80194C}"/>
              </a:ext>
            </a:extLst>
          </p:cNvPr>
          <p:cNvSpPr>
            <a:spLocks noGrp="1"/>
          </p:cNvSpPr>
          <p:nvPr>
            <p:ph type="title"/>
          </p:nvPr>
        </p:nvSpPr>
        <p:spPr>
          <a:xfrm>
            <a:off x="541867" y="654280"/>
            <a:ext cx="7687732" cy="1035152"/>
          </a:xfrm>
        </p:spPr>
        <p:txBody>
          <a:bodyPr anchor="ctr">
            <a:normAutofit/>
          </a:bodyPr>
          <a:lstStyle/>
          <a:p>
            <a:pPr>
              <a:lnSpc>
                <a:spcPct val="90000"/>
              </a:lnSpc>
            </a:pPr>
            <a:r>
              <a:rPr lang="pt-BR" sz="3000" dirty="0">
                <a:solidFill>
                  <a:srgbClr val="FEFFFF"/>
                </a:solidFill>
              </a:rPr>
              <a:t>DENYVALDO DOS SANTOS PAIS JÚNIOR</a:t>
            </a:r>
          </a:p>
        </p:txBody>
      </p:sp>
      <p:sp>
        <p:nvSpPr>
          <p:cNvPr id="3" name="Espaço Reservado para Conteúdo 2">
            <a:extLst>
              <a:ext uri="{FF2B5EF4-FFF2-40B4-BE49-F238E27FC236}">
                <a16:creationId xmlns:a16="http://schemas.microsoft.com/office/drawing/2014/main" id="{D9E9AB2C-C445-41F1-8192-3EFEFF70552D}"/>
              </a:ext>
            </a:extLst>
          </p:cNvPr>
          <p:cNvSpPr>
            <a:spLocks noGrp="1"/>
          </p:cNvSpPr>
          <p:nvPr>
            <p:ph idx="1"/>
          </p:nvPr>
        </p:nvSpPr>
        <p:spPr>
          <a:xfrm>
            <a:off x="541866" y="2032000"/>
            <a:ext cx="7521479" cy="3879222"/>
          </a:xfrm>
        </p:spPr>
        <p:txBody>
          <a:bodyPr>
            <a:normAutofit/>
          </a:bodyPr>
          <a:lstStyle/>
          <a:p>
            <a:r>
              <a:rPr lang="pt-BR" sz="2500" b="1" dirty="0">
                <a:solidFill>
                  <a:srgbClr val="FEFFFF"/>
                </a:solidFill>
              </a:rPr>
              <a:t>Telefones: (69) 3224-7429 e (69) 99222-2346;</a:t>
            </a:r>
          </a:p>
          <a:p>
            <a:endParaRPr lang="pt-BR" sz="2500" b="1" dirty="0">
              <a:solidFill>
                <a:srgbClr val="FEFFFF"/>
              </a:solidFill>
            </a:endParaRPr>
          </a:p>
          <a:p>
            <a:r>
              <a:rPr lang="pt-BR" sz="2500" b="1" dirty="0">
                <a:solidFill>
                  <a:srgbClr val="FEFFFF"/>
                </a:solidFill>
              </a:rPr>
              <a:t>E-mail: </a:t>
            </a:r>
            <a:r>
              <a:rPr lang="pt-BR" sz="2500" b="1" dirty="0">
                <a:solidFill>
                  <a:srgbClr val="FEFFFF"/>
                </a:solidFill>
                <a:hlinkClick r:id="rId2">
                  <a:extLst>
                    <a:ext uri="{A12FA001-AC4F-418D-AE19-62706E023703}">
                      <ahyp:hlinkClr xmlns:ahyp="http://schemas.microsoft.com/office/drawing/2018/hyperlinkcolor" val="tx"/>
                    </a:ext>
                  </a:extLst>
                </a:hlinkClick>
              </a:rPr>
              <a:t>juniorpaes@hotmail.com</a:t>
            </a:r>
            <a:r>
              <a:rPr lang="pt-BR" sz="2500" b="1" dirty="0">
                <a:solidFill>
                  <a:srgbClr val="FEFFFF"/>
                </a:solidFill>
              </a:rPr>
              <a:t>;</a:t>
            </a:r>
          </a:p>
          <a:p>
            <a:endParaRPr lang="pt-BR" dirty="0">
              <a:solidFill>
                <a:srgbClr val="FEFFFF"/>
              </a:solidFill>
            </a:endParaRPr>
          </a:p>
        </p:txBody>
      </p:sp>
      <p:pic>
        <p:nvPicPr>
          <p:cNvPr id="4" name="Imagem 3" descr="Logotipo, nome da empresa&#10;&#10;Descrição gerada automaticamente">
            <a:extLst>
              <a:ext uri="{FF2B5EF4-FFF2-40B4-BE49-F238E27FC236}">
                <a16:creationId xmlns:a16="http://schemas.microsoft.com/office/drawing/2014/main" id="{10F2118F-9B6E-463C-BA40-7E97610E762F}"/>
              </a:ext>
            </a:extLst>
          </p:cNvPr>
          <p:cNvPicPr/>
          <p:nvPr/>
        </p:nvPicPr>
        <p:blipFill>
          <a:blip r:embed="rId3"/>
          <a:srcRect l="14779" t="23585" r="16704" b="19793"/>
          <a:stretch>
            <a:fillRect/>
          </a:stretch>
        </p:blipFill>
        <p:spPr>
          <a:xfrm>
            <a:off x="8354291" y="3079471"/>
            <a:ext cx="3657600" cy="2157547"/>
          </a:xfrm>
          <a:prstGeom prst="rect">
            <a:avLst/>
          </a:prstGeom>
        </p:spPr>
      </p:pic>
    </p:spTree>
    <p:extLst>
      <p:ext uri="{BB962C8B-B14F-4D97-AF65-F5344CB8AC3E}">
        <p14:creationId xmlns:p14="http://schemas.microsoft.com/office/powerpoint/2010/main" val="58986503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920089-8AD5-4D5B-8BB0-DF3C2366C0E2}"/>
              </a:ext>
            </a:extLst>
          </p:cNvPr>
          <p:cNvSpPr>
            <a:spLocks noGrp="1"/>
          </p:cNvSpPr>
          <p:nvPr>
            <p:ph type="title"/>
          </p:nvPr>
        </p:nvSpPr>
        <p:spPr>
          <a:xfrm>
            <a:off x="1828801" y="277091"/>
            <a:ext cx="9675812" cy="1627909"/>
          </a:xfrm>
        </p:spPr>
        <p:txBody>
          <a:bodyPr>
            <a:noAutofit/>
          </a:bodyPr>
          <a:lstStyle/>
          <a:p>
            <a:r>
              <a:rPr lang="pt-BR" sz="5000" dirty="0"/>
              <a:t>Contratação Professores </a:t>
            </a:r>
            <a:r>
              <a:rPr lang="pt-BR" sz="5000" dirty="0" err="1"/>
              <a:t>Ex-Territórios</a:t>
            </a:r>
            <a:endParaRPr lang="pt-BR" sz="5000" dirty="0"/>
          </a:p>
        </p:txBody>
      </p:sp>
      <p:sp>
        <p:nvSpPr>
          <p:cNvPr id="3" name="Espaço Reservado para Conteúdo 2">
            <a:extLst>
              <a:ext uri="{FF2B5EF4-FFF2-40B4-BE49-F238E27FC236}">
                <a16:creationId xmlns:a16="http://schemas.microsoft.com/office/drawing/2014/main" id="{260F1E05-C9DA-40FB-98E9-F30A44E6C543}"/>
              </a:ext>
            </a:extLst>
          </p:cNvPr>
          <p:cNvSpPr>
            <a:spLocks noGrp="1"/>
          </p:cNvSpPr>
          <p:nvPr>
            <p:ph idx="1"/>
          </p:nvPr>
        </p:nvSpPr>
        <p:spPr>
          <a:xfrm>
            <a:off x="1477108" y="2133599"/>
            <a:ext cx="10027504" cy="4447309"/>
          </a:xfrm>
        </p:spPr>
        <p:txBody>
          <a:bodyPr>
            <a:noAutofit/>
          </a:bodyPr>
          <a:lstStyle/>
          <a:p>
            <a:pPr algn="just"/>
            <a:r>
              <a:rPr lang="pt-BR" sz="2500" dirty="0"/>
              <a:t>A criação dos  territórios federais, ocorreram no período varguista (1930-1945), tinham por objetivos: </a:t>
            </a:r>
            <a:r>
              <a:rPr lang="pt-BR" sz="2500" b="1" dirty="0"/>
              <a:t>defesa nacional; povoar as regiões de fronteira do Brasil</a:t>
            </a:r>
            <a:r>
              <a:rPr lang="pt-BR" sz="2500" dirty="0"/>
              <a:t>; sanear as áreas longínquas do país; e instruir a população brasileira.</a:t>
            </a:r>
          </a:p>
          <a:p>
            <a:pPr algn="just"/>
            <a:r>
              <a:rPr lang="pt-BR" sz="2500" dirty="0"/>
              <a:t>Necessidade de criar estrutura para fixar os colonizadores nessas regiões, tendo como base uma política territorial brasileira.</a:t>
            </a:r>
          </a:p>
          <a:p>
            <a:pPr algn="just"/>
            <a:r>
              <a:rPr lang="pt-BR" sz="2500" dirty="0"/>
              <a:t>Os professores foram contratados pelos </a:t>
            </a:r>
            <a:r>
              <a:rPr lang="pt-BR" sz="2500" dirty="0" err="1"/>
              <a:t>Ex-Territórios</a:t>
            </a:r>
            <a:r>
              <a:rPr lang="pt-BR" sz="2500" dirty="0"/>
              <a:t>, ou seja, sempre foram servidores federais.</a:t>
            </a:r>
          </a:p>
          <a:p>
            <a:pPr algn="just"/>
            <a:r>
              <a:rPr lang="pt-BR" sz="2500" dirty="0"/>
              <a:t>Instituto da cedência aos Estados.</a:t>
            </a:r>
          </a:p>
        </p:txBody>
      </p:sp>
      <p:pic>
        <p:nvPicPr>
          <p:cNvPr id="4" name="Imagem 3">
            <a:extLst>
              <a:ext uri="{FF2B5EF4-FFF2-40B4-BE49-F238E27FC236}">
                <a16:creationId xmlns:a16="http://schemas.microsoft.com/office/drawing/2014/main" id="{EC08E62A-E769-4550-B9A7-149EF31F80E6}"/>
              </a:ext>
            </a:extLst>
          </p:cNvPr>
          <p:cNvPicPr/>
          <p:nvPr/>
        </p:nvPicPr>
        <p:blipFill>
          <a:blip r:embed="rId2"/>
          <a:srcRect l="14779" t="23585" r="16704" b="19793"/>
          <a:stretch>
            <a:fillRect/>
          </a:stretch>
        </p:blipFill>
        <p:spPr>
          <a:xfrm>
            <a:off x="10707690" y="6203852"/>
            <a:ext cx="1424305" cy="695243"/>
          </a:xfrm>
          <a:prstGeom prst="rect">
            <a:avLst/>
          </a:prstGeom>
          <a:ln>
            <a:noFill/>
          </a:ln>
        </p:spPr>
      </p:pic>
    </p:spTree>
    <p:extLst>
      <p:ext uri="{BB962C8B-B14F-4D97-AF65-F5344CB8AC3E}">
        <p14:creationId xmlns:p14="http://schemas.microsoft.com/office/powerpoint/2010/main" val="4011782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5298F3-C6F4-4DBA-A0F9-C33573B9B0B3}"/>
              </a:ext>
            </a:extLst>
          </p:cNvPr>
          <p:cNvSpPr>
            <a:spLocks noGrp="1"/>
          </p:cNvSpPr>
          <p:nvPr>
            <p:ph type="title"/>
          </p:nvPr>
        </p:nvSpPr>
        <p:spPr>
          <a:xfrm>
            <a:off x="1745673" y="152400"/>
            <a:ext cx="9758939" cy="1752600"/>
          </a:xfrm>
        </p:spPr>
        <p:txBody>
          <a:bodyPr>
            <a:noAutofit/>
          </a:bodyPr>
          <a:lstStyle/>
          <a:p>
            <a:r>
              <a:rPr lang="pt-BR" sz="5000" dirty="0"/>
              <a:t>Professores </a:t>
            </a:r>
            <a:r>
              <a:rPr lang="pt-BR" sz="5000" dirty="0" err="1"/>
              <a:t>Ex-Territórios</a:t>
            </a:r>
            <a:r>
              <a:rPr lang="pt-BR" sz="5000" dirty="0"/>
              <a:t> e Legislações </a:t>
            </a:r>
          </a:p>
        </p:txBody>
      </p:sp>
      <p:sp>
        <p:nvSpPr>
          <p:cNvPr id="3" name="Espaço Reservado para Conteúdo 2">
            <a:extLst>
              <a:ext uri="{FF2B5EF4-FFF2-40B4-BE49-F238E27FC236}">
                <a16:creationId xmlns:a16="http://schemas.microsoft.com/office/drawing/2014/main" id="{968EAB94-7DD9-4C9D-A7DC-0AC669B9EA42}"/>
              </a:ext>
            </a:extLst>
          </p:cNvPr>
          <p:cNvSpPr>
            <a:spLocks noGrp="1"/>
          </p:cNvSpPr>
          <p:nvPr>
            <p:ph idx="1"/>
          </p:nvPr>
        </p:nvSpPr>
        <p:spPr>
          <a:xfrm>
            <a:off x="1579418" y="2022764"/>
            <a:ext cx="10307781" cy="4585854"/>
          </a:xfrm>
        </p:spPr>
        <p:txBody>
          <a:bodyPr>
            <a:normAutofit/>
          </a:bodyPr>
          <a:lstStyle/>
          <a:p>
            <a:pPr algn="just"/>
            <a:r>
              <a:rPr lang="pt-BR" sz="2500" dirty="0">
                <a:latin typeface="+mj-lt"/>
              </a:rPr>
              <a:t>Dificuldades no reconhecimento dos direitos dos professores dos </a:t>
            </a:r>
            <a:r>
              <a:rPr lang="pt-BR" sz="2500" dirty="0" err="1">
                <a:latin typeface="+mj-lt"/>
              </a:rPr>
              <a:t>Ex-Territórios</a:t>
            </a:r>
            <a:r>
              <a:rPr lang="pt-BR" sz="2500" dirty="0">
                <a:latin typeface="+mj-lt"/>
              </a:rPr>
              <a:t>.</a:t>
            </a:r>
          </a:p>
          <a:p>
            <a:pPr algn="just"/>
            <a:r>
              <a:rPr lang="pt-BR" sz="2500" dirty="0">
                <a:latin typeface="+mj-lt"/>
              </a:rPr>
              <a:t>O primeiro marco de reconhecimento dos professores dos </a:t>
            </a:r>
            <a:r>
              <a:rPr lang="pt-BR" sz="2500" dirty="0" err="1">
                <a:latin typeface="+mj-lt"/>
              </a:rPr>
              <a:t>Ex-Territórios</a:t>
            </a:r>
            <a:r>
              <a:rPr lang="pt-BR" sz="2500" dirty="0">
                <a:latin typeface="+mj-lt"/>
              </a:rPr>
              <a:t> se deu com a Lei 7.596/1987, que criou o </a:t>
            </a:r>
            <a:r>
              <a:rPr lang="pt-BR" sz="2500" dirty="0">
                <a:effectLst/>
                <a:latin typeface="+mj-lt"/>
                <a:ea typeface="Times New Roman" panose="02020603050405020304" pitchFamily="18" charset="0"/>
                <a:cs typeface="Arial" panose="020B0604020202020204" pitchFamily="34" charset="0"/>
              </a:rPr>
              <a:t>PUCRCE.</a:t>
            </a:r>
            <a:endParaRPr lang="pt-BR" sz="2500" dirty="0">
              <a:latin typeface="+mj-lt"/>
            </a:endParaRPr>
          </a:p>
          <a:p>
            <a:pPr algn="just"/>
            <a:r>
              <a:rPr lang="pt-BR" sz="2500" dirty="0">
                <a:latin typeface="+mj-lt"/>
              </a:rPr>
              <a:t>Com a Lei 11.784/2008 foi criado o EBF – Ensino Básico Federal, todos professores dos </a:t>
            </a:r>
            <a:r>
              <a:rPr lang="pt-BR" sz="2500" dirty="0" err="1">
                <a:latin typeface="+mj-lt"/>
              </a:rPr>
              <a:t>Ex-Territórios</a:t>
            </a:r>
            <a:r>
              <a:rPr lang="pt-BR" sz="2500" dirty="0">
                <a:latin typeface="+mj-lt"/>
              </a:rPr>
              <a:t> enquadrados nesse plano de carreira;</a:t>
            </a:r>
          </a:p>
          <a:p>
            <a:pPr algn="just"/>
            <a:r>
              <a:rPr lang="pt-BR" sz="2500" dirty="0">
                <a:latin typeface="+mj-lt"/>
              </a:rPr>
              <a:t>A Lei 11.784/2008 também criou o EBTT – Ensino Básico, Técnico e Tecnológico, mas nesse momento não foi assegurado ao </a:t>
            </a:r>
            <a:r>
              <a:rPr lang="pt-BR" sz="2500" dirty="0" err="1">
                <a:latin typeface="+mj-lt"/>
              </a:rPr>
              <a:t>Ex-Territórios</a:t>
            </a:r>
            <a:r>
              <a:rPr lang="pt-BR" sz="2500" dirty="0">
                <a:latin typeface="+mj-lt"/>
              </a:rPr>
              <a:t>.</a:t>
            </a:r>
          </a:p>
          <a:p>
            <a:endParaRPr lang="pt-BR" dirty="0"/>
          </a:p>
          <a:p>
            <a:endParaRPr lang="pt-BR" dirty="0"/>
          </a:p>
        </p:txBody>
      </p:sp>
      <p:pic>
        <p:nvPicPr>
          <p:cNvPr id="4" name="Imagem 3">
            <a:extLst>
              <a:ext uri="{FF2B5EF4-FFF2-40B4-BE49-F238E27FC236}">
                <a16:creationId xmlns:a16="http://schemas.microsoft.com/office/drawing/2014/main" id="{81642039-CE25-4701-BA32-4B65A6B94E8E}"/>
              </a:ext>
            </a:extLst>
          </p:cNvPr>
          <p:cNvPicPr/>
          <p:nvPr/>
        </p:nvPicPr>
        <p:blipFill>
          <a:blip r:embed="rId2"/>
          <a:srcRect l="14779" t="23585" r="16704" b="19793"/>
          <a:stretch>
            <a:fillRect/>
          </a:stretch>
        </p:blipFill>
        <p:spPr>
          <a:xfrm>
            <a:off x="10707690" y="6061530"/>
            <a:ext cx="1424305" cy="837565"/>
          </a:xfrm>
          <a:prstGeom prst="rect">
            <a:avLst/>
          </a:prstGeom>
          <a:ln>
            <a:noFill/>
          </a:ln>
        </p:spPr>
      </p:pic>
    </p:spTree>
    <p:extLst>
      <p:ext uri="{BB962C8B-B14F-4D97-AF65-F5344CB8AC3E}">
        <p14:creationId xmlns:p14="http://schemas.microsoft.com/office/powerpoint/2010/main" val="1182376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0AEE13-1B40-4C40-8832-E1A166C8B5E2}"/>
              </a:ext>
            </a:extLst>
          </p:cNvPr>
          <p:cNvSpPr>
            <a:spLocks noGrp="1"/>
          </p:cNvSpPr>
          <p:nvPr>
            <p:ph type="title"/>
          </p:nvPr>
        </p:nvSpPr>
        <p:spPr>
          <a:xfrm>
            <a:off x="1814945" y="304800"/>
            <a:ext cx="9689667" cy="1600200"/>
          </a:xfrm>
        </p:spPr>
        <p:txBody>
          <a:bodyPr>
            <a:noAutofit/>
          </a:bodyPr>
          <a:lstStyle/>
          <a:p>
            <a:r>
              <a:rPr lang="pt-BR" sz="5000" dirty="0"/>
              <a:t>Professores </a:t>
            </a:r>
            <a:r>
              <a:rPr lang="pt-BR" sz="5000" dirty="0" err="1"/>
              <a:t>Ex-Territórios</a:t>
            </a:r>
            <a:r>
              <a:rPr lang="pt-BR" sz="5000" dirty="0"/>
              <a:t> e Legislações </a:t>
            </a:r>
          </a:p>
        </p:txBody>
      </p:sp>
      <p:sp>
        <p:nvSpPr>
          <p:cNvPr id="3" name="Espaço Reservado para Conteúdo 2">
            <a:extLst>
              <a:ext uri="{FF2B5EF4-FFF2-40B4-BE49-F238E27FC236}">
                <a16:creationId xmlns:a16="http://schemas.microsoft.com/office/drawing/2014/main" id="{2E8D0C85-B2AC-46F7-9C3C-E79A155DDAA6}"/>
              </a:ext>
            </a:extLst>
          </p:cNvPr>
          <p:cNvSpPr>
            <a:spLocks noGrp="1"/>
          </p:cNvSpPr>
          <p:nvPr>
            <p:ph idx="1"/>
          </p:nvPr>
        </p:nvSpPr>
        <p:spPr>
          <a:xfrm>
            <a:off x="1316183" y="2133599"/>
            <a:ext cx="10188430" cy="4128655"/>
          </a:xfrm>
        </p:spPr>
        <p:txBody>
          <a:bodyPr>
            <a:noAutofit/>
          </a:bodyPr>
          <a:lstStyle/>
          <a:p>
            <a:pPr algn="just"/>
            <a:r>
              <a:rPr lang="pt-BR" sz="2500" dirty="0"/>
              <a:t>Os professores dos </a:t>
            </a:r>
            <a:r>
              <a:rPr lang="pt-BR" sz="2500" dirty="0" err="1"/>
              <a:t>Ex-Territórios</a:t>
            </a:r>
            <a:r>
              <a:rPr lang="pt-BR" sz="2500" dirty="0"/>
              <a:t> só conseguiram o enquadramento no EBTT após a Lei 12.772/2012, somente os professores que estavam na ativa até março de 2013 foi concedido a migração par o EBTT.</a:t>
            </a:r>
          </a:p>
          <a:p>
            <a:pPr algn="just"/>
            <a:r>
              <a:rPr lang="pt-BR" sz="2500" dirty="0"/>
              <a:t>Os professores aposentados anterior a março de 2013, ainda estamos com processo em tramitação para garantir o direito a migrarem para o EBTT.</a:t>
            </a:r>
          </a:p>
          <a:p>
            <a:pPr algn="just"/>
            <a:r>
              <a:rPr lang="pt-BR" sz="2500" dirty="0"/>
              <a:t>Progressões Funcionais: devido as inúmeras legislações e muitas vezes o descaso, dispomos ainda muitos erros.</a:t>
            </a:r>
          </a:p>
        </p:txBody>
      </p:sp>
      <p:pic>
        <p:nvPicPr>
          <p:cNvPr id="4" name="Imagem 3">
            <a:extLst>
              <a:ext uri="{FF2B5EF4-FFF2-40B4-BE49-F238E27FC236}">
                <a16:creationId xmlns:a16="http://schemas.microsoft.com/office/drawing/2014/main" id="{7B069681-AB1F-416B-AE31-EBDFE33ECF7E}"/>
              </a:ext>
            </a:extLst>
          </p:cNvPr>
          <p:cNvPicPr/>
          <p:nvPr/>
        </p:nvPicPr>
        <p:blipFill>
          <a:blip r:embed="rId2"/>
          <a:srcRect l="14779" t="23585" r="16704" b="19793"/>
          <a:stretch>
            <a:fillRect/>
          </a:stretch>
        </p:blipFill>
        <p:spPr>
          <a:xfrm>
            <a:off x="10707690" y="6061530"/>
            <a:ext cx="1424305" cy="837565"/>
          </a:xfrm>
          <a:prstGeom prst="rect">
            <a:avLst/>
          </a:prstGeom>
          <a:ln>
            <a:noFill/>
          </a:ln>
        </p:spPr>
      </p:pic>
    </p:spTree>
    <p:extLst>
      <p:ext uri="{BB962C8B-B14F-4D97-AF65-F5344CB8AC3E}">
        <p14:creationId xmlns:p14="http://schemas.microsoft.com/office/powerpoint/2010/main" val="3959008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1F5044-4E9D-49CD-9032-91369683EFB6}"/>
              </a:ext>
            </a:extLst>
          </p:cNvPr>
          <p:cNvSpPr>
            <a:spLocks noGrp="1"/>
          </p:cNvSpPr>
          <p:nvPr>
            <p:ph type="title"/>
          </p:nvPr>
        </p:nvSpPr>
        <p:spPr>
          <a:xfrm>
            <a:off x="1856509" y="304800"/>
            <a:ext cx="9648103" cy="1302327"/>
          </a:xfrm>
        </p:spPr>
        <p:txBody>
          <a:bodyPr>
            <a:normAutofit/>
          </a:bodyPr>
          <a:lstStyle/>
          <a:p>
            <a:r>
              <a:rPr lang="pt-BR" sz="5500" dirty="0"/>
              <a:t>Transposição</a:t>
            </a:r>
          </a:p>
        </p:txBody>
      </p:sp>
      <p:sp>
        <p:nvSpPr>
          <p:cNvPr id="3" name="Espaço Reservado para Conteúdo 2">
            <a:extLst>
              <a:ext uri="{FF2B5EF4-FFF2-40B4-BE49-F238E27FC236}">
                <a16:creationId xmlns:a16="http://schemas.microsoft.com/office/drawing/2014/main" id="{4137E6A1-FCAA-4587-8A08-C1931851820C}"/>
              </a:ext>
            </a:extLst>
          </p:cNvPr>
          <p:cNvSpPr>
            <a:spLocks noGrp="1"/>
          </p:cNvSpPr>
          <p:nvPr>
            <p:ph idx="1"/>
          </p:nvPr>
        </p:nvSpPr>
        <p:spPr>
          <a:xfrm>
            <a:off x="1634837" y="1607127"/>
            <a:ext cx="10099964" cy="5056909"/>
          </a:xfrm>
        </p:spPr>
        <p:txBody>
          <a:bodyPr>
            <a:noAutofit/>
          </a:bodyPr>
          <a:lstStyle/>
          <a:p>
            <a:pPr algn="just"/>
            <a:r>
              <a:rPr lang="pt-BR" sz="2200" dirty="0"/>
              <a:t>Os servidores públicos dos Estados de Amapá, Rondônia e Roraima, que ingressaram nos quadros antes deles serem transformados em Estado, puderam optar para transporem aos quadros da União (EC. 60/2009 e EC. 79/2014).</a:t>
            </a:r>
          </a:p>
          <a:p>
            <a:pPr algn="just"/>
            <a:r>
              <a:rPr lang="pt-BR" sz="2200" dirty="0"/>
              <a:t>Os professores passam a pertencer ao plano de Carreira do </a:t>
            </a:r>
            <a:r>
              <a:rPr lang="pt-BR" sz="2200" dirty="0">
                <a:latin typeface="+mj-lt"/>
              </a:rPr>
              <a:t>EBF – Ensino Básico Federal;</a:t>
            </a:r>
          </a:p>
          <a:p>
            <a:pPr algn="just"/>
            <a:r>
              <a:rPr lang="pt-BR" sz="2200" dirty="0">
                <a:latin typeface="+mj-lt"/>
              </a:rPr>
              <a:t>Com a MP 817/2018, convertida na Lei 13.681/2018 foi aberto o prazo de 180 dias para os professores optarem pelo EBTT.</a:t>
            </a:r>
          </a:p>
          <a:p>
            <a:pPr algn="just"/>
            <a:r>
              <a:rPr lang="pt-BR" sz="2200" dirty="0">
                <a:latin typeface="+mj-lt"/>
              </a:rPr>
              <a:t>Migração para o EBTT é importante devido a Dedicação Exclusiva e o RSC.</a:t>
            </a:r>
          </a:p>
          <a:p>
            <a:pPr algn="just"/>
            <a:r>
              <a:rPr lang="pt-BR" sz="2200" dirty="0">
                <a:latin typeface="+mj-lt"/>
              </a:rPr>
              <a:t>Em Rondônia tivemos um grande número de professores que não optaram por não disporem do SIAPE na época ou pelo fato de realmente perderam o prazo.</a:t>
            </a:r>
            <a:endParaRPr lang="pt-BR" sz="2200" dirty="0"/>
          </a:p>
        </p:txBody>
      </p:sp>
      <p:pic>
        <p:nvPicPr>
          <p:cNvPr id="4" name="Imagem 3">
            <a:extLst>
              <a:ext uri="{FF2B5EF4-FFF2-40B4-BE49-F238E27FC236}">
                <a16:creationId xmlns:a16="http://schemas.microsoft.com/office/drawing/2014/main" id="{C847428C-4465-4538-A968-D7DC548B6CA3}"/>
              </a:ext>
            </a:extLst>
          </p:cNvPr>
          <p:cNvPicPr/>
          <p:nvPr/>
        </p:nvPicPr>
        <p:blipFill>
          <a:blip r:embed="rId2"/>
          <a:srcRect l="14779" t="23585" r="16704" b="19793"/>
          <a:stretch>
            <a:fillRect/>
          </a:stretch>
        </p:blipFill>
        <p:spPr>
          <a:xfrm>
            <a:off x="10707690" y="6105378"/>
            <a:ext cx="1424305" cy="793717"/>
          </a:xfrm>
          <a:prstGeom prst="rect">
            <a:avLst/>
          </a:prstGeom>
          <a:ln>
            <a:noFill/>
          </a:ln>
        </p:spPr>
      </p:pic>
    </p:spTree>
    <p:extLst>
      <p:ext uri="{BB962C8B-B14F-4D97-AF65-F5344CB8AC3E}">
        <p14:creationId xmlns:p14="http://schemas.microsoft.com/office/powerpoint/2010/main" val="3508991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EA9AB7-F82F-419A-81EF-5D35D660B522}"/>
              </a:ext>
            </a:extLst>
          </p:cNvPr>
          <p:cNvSpPr>
            <a:spLocks noGrp="1"/>
          </p:cNvSpPr>
          <p:nvPr>
            <p:ph type="title"/>
          </p:nvPr>
        </p:nvSpPr>
        <p:spPr>
          <a:xfrm>
            <a:off x="1828800" y="138546"/>
            <a:ext cx="9675813" cy="1676400"/>
          </a:xfrm>
        </p:spPr>
        <p:txBody>
          <a:bodyPr>
            <a:noAutofit/>
          </a:bodyPr>
          <a:lstStyle/>
          <a:p>
            <a:r>
              <a:rPr lang="pt-BR" sz="5500" dirty="0"/>
              <a:t>Ações dos Professores Transpostos</a:t>
            </a:r>
          </a:p>
        </p:txBody>
      </p:sp>
      <p:sp>
        <p:nvSpPr>
          <p:cNvPr id="3" name="Espaço Reservado para Conteúdo 2">
            <a:extLst>
              <a:ext uri="{FF2B5EF4-FFF2-40B4-BE49-F238E27FC236}">
                <a16:creationId xmlns:a16="http://schemas.microsoft.com/office/drawing/2014/main" id="{F61F6F91-B9C6-424F-BEFB-38A5476ECF44}"/>
              </a:ext>
            </a:extLst>
          </p:cNvPr>
          <p:cNvSpPr>
            <a:spLocks noGrp="1"/>
          </p:cNvSpPr>
          <p:nvPr>
            <p:ph idx="1"/>
          </p:nvPr>
        </p:nvSpPr>
        <p:spPr>
          <a:xfrm>
            <a:off x="1704109" y="1953491"/>
            <a:ext cx="9800503" cy="4585854"/>
          </a:xfrm>
        </p:spPr>
        <p:txBody>
          <a:bodyPr>
            <a:noAutofit/>
          </a:bodyPr>
          <a:lstStyle/>
          <a:p>
            <a:r>
              <a:rPr lang="pt-BR" sz="2500" dirty="0"/>
              <a:t>Retroativo da transposição, consiste na diferença entre o vencimento da União e o que Recebiam do Estado.</a:t>
            </a:r>
          </a:p>
          <a:p>
            <a:endParaRPr lang="pt-BR" sz="2500" dirty="0"/>
          </a:p>
          <a:p>
            <a:r>
              <a:rPr lang="pt-BR" sz="2500" dirty="0"/>
              <a:t>Ação Referente ao enquadramento para o EBTT.</a:t>
            </a:r>
          </a:p>
          <a:p>
            <a:endParaRPr lang="pt-BR" sz="2500" dirty="0"/>
          </a:p>
          <a:p>
            <a:r>
              <a:rPr lang="pt-BR" sz="2500" dirty="0"/>
              <a:t>Professores enquadrados no EBTT ação referente ao retroativo da Dedicação Exclusiva.</a:t>
            </a:r>
          </a:p>
          <a:p>
            <a:endParaRPr lang="pt-BR" sz="2500" dirty="0"/>
          </a:p>
          <a:p>
            <a:r>
              <a:rPr lang="pt-BR" sz="2500" dirty="0"/>
              <a:t>Professores enquadrados no EBTT ação referente ao retroativo do RSC.</a:t>
            </a:r>
          </a:p>
        </p:txBody>
      </p:sp>
      <p:pic>
        <p:nvPicPr>
          <p:cNvPr id="4" name="Imagem 3">
            <a:extLst>
              <a:ext uri="{FF2B5EF4-FFF2-40B4-BE49-F238E27FC236}">
                <a16:creationId xmlns:a16="http://schemas.microsoft.com/office/drawing/2014/main" id="{36034E54-B915-47F3-B210-2FBE02DF9F49}"/>
              </a:ext>
            </a:extLst>
          </p:cNvPr>
          <p:cNvPicPr/>
          <p:nvPr/>
        </p:nvPicPr>
        <p:blipFill>
          <a:blip r:embed="rId2"/>
          <a:srcRect l="14779" t="23585" r="16704" b="19793"/>
          <a:stretch>
            <a:fillRect/>
          </a:stretch>
        </p:blipFill>
        <p:spPr>
          <a:xfrm>
            <a:off x="10707690" y="6061530"/>
            <a:ext cx="1424305" cy="837565"/>
          </a:xfrm>
          <a:prstGeom prst="rect">
            <a:avLst/>
          </a:prstGeom>
          <a:ln>
            <a:noFill/>
          </a:ln>
        </p:spPr>
      </p:pic>
    </p:spTree>
    <p:extLst>
      <p:ext uri="{BB962C8B-B14F-4D97-AF65-F5344CB8AC3E}">
        <p14:creationId xmlns:p14="http://schemas.microsoft.com/office/powerpoint/2010/main" val="858422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5DFD7-89AA-4F93-BF68-25211C8976E9}"/>
              </a:ext>
            </a:extLst>
          </p:cNvPr>
          <p:cNvSpPr>
            <a:spLocks noGrp="1"/>
          </p:cNvSpPr>
          <p:nvPr>
            <p:ph type="title"/>
          </p:nvPr>
        </p:nvSpPr>
        <p:spPr>
          <a:xfrm>
            <a:off x="1911927" y="360218"/>
            <a:ext cx="9592685" cy="1544782"/>
          </a:xfrm>
        </p:spPr>
        <p:txBody>
          <a:bodyPr>
            <a:noAutofit/>
          </a:bodyPr>
          <a:lstStyle/>
          <a:p>
            <a:r>
              <a:rPr lang="pt-BR" sz="5000" dirty="0"/>
              <a:t>Decisão do STF no Tema nº 1.157</a:t>
            </a:r>
          </a:p>
        </p:txBody>
      </p:sp>
      <p:sp>
        <p:nvSpPr>
          <p:cNvPr id="3" name="Espaço Reservado para Conteúdo 2">
            <a:extLst>
              <a:ext uri="{FF2B5EF4-FFF2-40B4-BE49-F238E27FC236}">
                <a16:creationId xmlns:a16="http://schemas.microsoft.com/office/drawing/2014/main" id="{896E1658-F744-4175-8431-2B248E092525}"/>
              </a:ext>
            </a:extLst>
          </p:cNvPr>
          <p:cNvSpPr>
            <a:spLocks noGrp="1"/>
          </p:cNvSpPr>
          <p:nvPr>
            <p:ph idx="1"/>
          </p:nvPr>
        </p:nvSpPr>
        <p:spPr>
          <a:xfrm>
            <a:off x="2036618" y="2133600"/>
            <a:ext cx="9467994" cy="4364182"/>
          </a:xfrm>
        </p:spPr>
        <p:txBody>
          <a:bodyPr>
            <a:noAutofit/>
          </a:bodyPr>
          <a:lstStyle/>
          <a:p>
            <a:pPr algn="just">
              <a:lnSpc>
                <a:spcPct val="150000"/>
              </a:lnSpc>
            </a:pPr>
            <a:r>
              <a:rPr lang="pt-BR" sz="2100" u="sng" dirty="0"/>
              <a:t>Tese Firmada</a:t>
            </a:r>
            <a:r>
              <a:rPr lang="pt-BR" sz="2100" dirty="0"/>
              <a:t>:</a:t>
            </a:r>
          </a:p>
          <a:p>
            <a:pPr algn="just">
              <a:lnSpc>
                <a:spcPct val="150000"/>
              </a:lnSpc>
            </a:pPr>
            <a:r>
              <a:rPr lang="pt-BR" sz="2100" dirty="0"/>
              <a:t>“É vedado o reenquadramento, em novo Plano de Cargos, Carreiras e Remuneração, de servidor admitido sem concurso público antes da promulgação da Constituição Federal de 1988, mesmo que beneficiado pela estabilidade excepcional do artigo 19 do ADCT, haja vista que esta regra transitória não prevê o direito à efetividade, nos termos do artigo 37, II, da Constituição Federal e decisão proferida na ADI 3609 (Rel. Min. DIAS TOFFOLI, Tribunal Pleno, </a:t>
            </a:r>
            <a:r>
              <a:rPr lang="pt-BR" sz="2100" dirty="0" err="1"/>
              <a:t>DJe</a:t>
            </a:r>
            <a:r>
              <a:rPr lang="pt-BR" sz="2100" dirty="0"/>
              <a:t>. 30/10/2014).”</a:t>
            </a:r>
          </a:p>
        </p:txBody>
      </p:sp>
      <p:pic>
        <p:nvPicPr>
          <p:cNvPr id="4" name="Imagem 3">
            <a:extLst>
              <a:ext uri="{FF2B5EF4-FFF2-40B4-BE49-F238E27FC236}">
                <a16:creationId xmlns:a16="http://schemas.microsoft.com/office/drawing/2014/main" id="{3C0D2E14-EA31-4D4A-B226-CAC7A02B283F}"/>
              </a:ext>
            </a:extLst>
          </p:cNvPr>
          <p:cNvPicPr/>
          <p:nvPr/>
        </p:nvPicPr>
        <p:blipFill>
          <a:blip r:embed="rId2"/>
          <a:srcRect l="14779" t="23585" r="16704" b="19793"/>
          <a:stretch>
            <a:fillRect/>
          </a:stretch>
        </p:blipFill>
        <p:spPr>
          <a:xfrm>
            <a:off x="10707690" y="6061530"/>
            <a:ext cx="1424305" cy="837565"/>
          </a:xfrm>
          <a:prstGeom prst="rect">
            <a:avLst/>
          </a:prstGeom>
          <a:ln>
            <a:noFill/>
          </a:ln>
        </p:spPr>
      </p:pic>
    </p:spTree>
    <p:extLst>
      <p:ext uri="{BB962C8B-B14F-4D97-AF65-F5344CB8AC3E}">
        <p14:creationId xmlns:p14="http://schemas.microsoft.com/office/powerpoint/2010/main" val="2528501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BBA233-7249-4D1E-85B4-A8681B4DE780}"/>
              </a:ext>
            </a:extLst>
          </p:cNvPr>
          <p:cNvSpPr>
            <a:spLocks noGrp="1"/>
          </p:cNvSpPr>
          <p:nvPr>
            <p:ph type="title"/>
          </p:nvPr>
        </p:nvSpPr>
        <p:spPr>
          <a:xfrm>
            <a:off x="1745673" y="306333"/>
            <a:ext cx="9758939" cy="1480902"/>
          </a:xfrm>
        </p:spPr>
        <p:txBody>
          <a:bodyPr>
            <a:noAutofit/>
          </a:bodyPr>
          <a:lstStyle/>
          <a:p>
            <a:r>
              <a:rPr lang="pt-BR" sz="5000" dirty="0"/>
              <a:t>Decisão do STF no Tema nº 1.157</a:t>
            </a:r>
          </a:p>
        </p:txBody>
      </p:sp>
      <p:sp>
        <p:nvSpPr>
          <p:cNvPr id="3" name="Espaço Reservado para Conteúdo 2">
            <a:extLst>
              <a:ext uri="{FF2B5EF4-FFF2-40B4-BE49-F238E27FC236}">
                <a16:creationId xmlns:a16="http://schemas.microsoft.com/office/drawing/2014/main" id="{63C0E26D-8A5B-4A00-BB86-4AC77954903A}"/>
              </a:ext>
            </a:extLst>
          </p:cNvPr>
          <p:cNvSpPr>
            <a:spLocks noGrp="1"/>
          </p:cNvSpPr>
          <p:nvPr>
            <p:ph idx="1"/>
          </p:nvPr>
        </p:nvSpPr>
        <p:spPr>
          <a:xfrm>
            <a:off x="1745673" y="1787235"/>
            <a:ext cx="9758939" cy="4764432"/>
          </a:xfrm>
        </p:spPr>
        <p:txBody>
          <a:bodyPr>
            <a:noAutofit/>
          </a:bodyPr>
          <a:lstStyle/>
          <a:p>
            <a:pPr algn="just"/>
            <a:r>
              <a:rPr lang="pt-BR" sz="2500" dirty="0"/>
              <a:t>Fragmento no voto do Min. Alexandre de Moraes:</a:t>
            </a:r>
          </a:p>
          <a:p>
            <a:pPr algn="just"/>
            <a:endParaRPr lang="pt-BR" sz="2500" dirty="0"/>
          </a:p>
          <a:p>
            <a:pPr algn="just"/>
            <a:r>
              <a:rPr lang="pt-BR" sz="2500" dirty="0"/>
              <a:t>“</a:t>
            </a:r>
            <a:r>
              <a:rPr lang="pt-BR" sz="2500" dirty="0">
                <a:effectLst/>
                <a:latin typeface="Times New Roman" panose="02020603050405020304" pitchFamily="18" charset="0"/>
              </a:rPr>
              <a:t>Logo, aduz que viola diretamente a Constituição Federal conferir ao impetrante direitos exclusivos previstos para servidores públicos efetivos, tal como o reenquadramento no novo Plano de Cargos, Carreiras e Remuneração, vez que a </a:t>
            </a:r>
            <a:r>
              <a:rPr lang="pt-BR" sz="2500" b="1" u="sng" dirty="0">
                <a:effectLst/>
                <a:latin typeface="Times New Roman" panose="02020603050405020304" pitchFamily="18" charset="0"/>
              </a:rPr>
              <a:t>Emenda Constitucional nº 38/2005, do Estado do Acre, que conferiu estabilidade aos servidores admitidos até 31/12/1994, foi declarada inconstitucional no julgamento da ADI 3.609- AC</a:t>
            </a:r>
            <a:r>
              <a:rPr lang="pt-BR" sz="2500" dirty="0">
                <a:effectLst/>
                <a:latin typeface="Times New Roman" panose="02020603050405020304" pitchFamily="18" charset="0"/>
              </a:rPr>
              <a:t>.” (grifamos)</a:t>
            </a:r>
            <a:endParaRPr lang="pt-BR" sz="2500" dirty="0"/>
          </a:p>
          <a:p>
            <a:pPr algn="just"/>
            <a:endParaRPr lang="pt-BR" sz="2500" dirty="0"/>
          </a:p>
          <a:p>
            <a:pPr algn="just"/>
            <a:endParaRPr lang="pt-BR" sz="2200" dirty="0"/>
          </a:p>
        </p:txBody>
      </p:sp>
      <p:pic>
        <p:nvPicPr>
          <p:cNvPr id="4" name="Imagem 3">
            <a:extLst>
              <a:ext uri="{FF2B5EF4-FFF2-40B4-BE49-F238E27FC236}">
                <a16:creationId xmlns:a16="http://schemas.microsoft.com/office/drawing/2014/main" id="{6086C0CC-35C5-4C64-8091-14DD88A3A15C}"/>
              </a:ext>
            </a:extLst>
          </p:cNvPr>
          <p:cNvPicPr/>
          <p:nvPr/>
        </p:nvPicPr>
        <p:blipFill>
          <a:blip r:embed="rId2"/>
          <a:srcRect l="14779" t="23585" r="16704" b="19793"/>
          <a:stretch>
            <a:fillRect/>
          </a:stretch>
        </p:blipFill>
        <p:spPr>
          <a:xfrm>
            <a:off x="10707690" y="6061530"/>
            <a:ext cx="1424305" cy="837565"/>
          </a:xfrm>
          <a:prstGeom prst="rect">
            <a:avLst/>
          </a:prstGeom>
          <a:ln>
            <a:noFill/>
          </a:ln>
        </p:spPr>
      </p:pic>
    </p:spTree>
    <p:extLst>
      <p:ext uri="{BB962C8B-B14F-4D97-AF65-F5344CB8AC3E}">
        <p14:creationId xmlns:p14="http://schemas.microsoft.com/office/powerpoint/2010/main" val="659731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00AA1B-CC98-48F2-ADCA-FBA6A28549A3}"/>
              </a:ext>
            </a:extLst>
          </p:cNvPr>
          <p:cNvSpPr>
            <a:spLocks noGrp="1"/>
          </p:cNvSpPr>
          <p:nvPr>
            <p:ph type="title"/>
          </p:nvPr>
        </p:nvSpPr>
        <p:spPr>
          <a:xfrm>
            <a:off x="1884219" y="306333"/>
            <a:ext cx="9620394" cy="1280890"/>
          </a:xfrm>
        </p:spPr>
        <p:txBody>
          <a:bodyPr>
            <a:noAutofit/>
          </a:bodyPr>
          <a:lstStyle/>
          <a:p>
            <a:r>
              <a:rPr lang="pt-BR" sz="4500" dirty="0"/>
              <a:t>Decisão do STF no Tema nº 1.157</a:t>
            </a:r>
          </a:p>
        </p:txBody>
      </p:sp>
      <p:sp>
        <p:nvSpPr>
          <p:cNvPr id="3" name="Espaço Reservado para Conteúdo 2">
            <a:extLst>
              <a:ext uri="{FF2B5EF4-FFF2-40B4-BE49-F238E27FC236}">
                <a16:creationId xmlns:a16="http://schemas.microsoft.com/office/drawing/2014/main" id="{D69D49F0-63BB-40D8-89E7-F81F98E76283}"/>
              </a:ext>
            </a:extLst>
          </p:cNvPr>
          <p:cNvSpPr>
            <a:spLocks noGrp="1"/>
          </p:cNvSpPr>
          <p:nvPr>
            <p:ph idx="1"/>
          </p:nvPr>
        </p:nvSpPr>
        <p:spPr>
          <a:xfrm>
            <a:off x="1759527" y="1399309"/>
            <a:ext cx="9745085" cy="5152358"/>
          </a:xfrm>
        </p:spPr>
        <p:txBody>
          <a:bodyPr>
            <a:normAutofit fontScale="25000" lnSpcReduction="20000"/>
          </a:bodyPr>
          <a:lstStyle/>
          <a:p>
            <a:pPr algn="just"/>
            <a:endParaRPr lang="pt-BR" sz="1800" dirty="0"/>
          </a:p>
          <a:p>
            <a:pPr algn="just"/>
            <a:r>
              <a:rPr lang="pt-BR" sz="10000" dirty="0">
                <a:latin typeface="Century Gothic (Corpo)"/>
              </a:rPr>
              <a:t>Ação Direta de Inconstitucionalidade (ADI) n. 3.609/AC, foi</a:t>
            </a:r>
            <a:r>
              <a:rPr lang="pt-BR" sz="10000" b="1" dirty="0">
                <a:latin typeface="Century Gothic (Corpo)"/>
              </a:rPr>
              <a:t> julgada em 5 de fevereiro de 2014 </a:t>
            </a:r>
            <a:r>
              <a:rPr lang="pt-BR" sz="10000" dirty="0">
                <a:latin typeface="Century Gothic (Corpo)"/>
              </a:rPr>
              <a:t>(</a:t>
            </a:r>
            <a:r>
              <a:rPr lang="pt-BR" sz="10000" dirty="0" err="1">
                <a:latin typeface="Century Gothic (Corpo)"/>
              </a:rPr>
              <a:t>DJe</a:t>
            </a:r>
            <a:r>
              <a:rPr lang="pt-BR" sz="10000" dirty="0">
                <a:latin typeface="Century Gothic (Corpo)"/>
              </a:rPr>
              <a:t> 30.10.2014), de fato restou demonstrado que a estabilidade conferida pelo Estado do Acre até 31/12/1994, era inconstitucional;</a:t>
            </a:r>
          </a:p>
          <a:p>
            <a:pPr marL="0" indent="0" algn="just">
              <a:buNone/>
            </a:pPr>
            <a:endParaRPr lang="pt-BR" sz="10000" dirty="0">
              <a:latin typeface="Century Gothic (Corpo)"/>
            </a:endParaRPr>
          </a:p>
          <a:p>
            <a:pPr algn="just"/>
            <a:r>
              <a:rPr lang="pt-BR" sz="10000" dirty="0">
                <a:latin typeface="Century Gothic (Corpo)"/>
              </a:rPr>
              <a:t>O julgamento do Tema nº 1.157 e a ADI nº 3.609/AC, além de outros precedentes anteriores, verificasse que o STF tem analisado de forma restrita o caput do art. 19 do ADCT, no ponto em específico da “</a:t>
            </a:r>
            <a:r>
              <a:rPr lang="pt-BR" sz="10000" b="1" u="sng" dirty="0">
                <a:latin typeface="Century Gothic (Corpo)"/>
              </a:rPr>
              <a:t>estabilidade excepcional</a:t>
            </a:r>
            <a:r>
              <a:rPr lang="pt-BR" sz="10000" dirty="0">
                <a:latin typeface="Century Gothic (Corpo)"/>
              </a:rPr>
              <a:t>”;</a:t>
            </a:r>
          </a:p>
          <a:p>
            <a:pPr algn="just"/>
            <a:endParaRPr lang="pt-BR" sz="10000" dirty="0">
              <a:latin typeface="Century Gothic (Corpo)"/>
            </a:endParaRPr>
          </a:p>
          <a:p>
            <a:pPr algn="just"/>
            <a:r>
              <a:rPr lang="pt-BR" sz="10000" dirty="0">
                <a:latin typeface="Century Gothic (Corpo)"/>
              </a:rPr>
              <a:t>Assim, o Tema nº 1.157 não trouxe nenhuma alteração em relação à jurisprudência histórica do Supremo Tribunal Federal;</a:t>
            </a:r>
          </a:p>
          <a:p>
            <a:pPr algn="just"/>
            <a:endParaRPr lang="pt-BR" sz="6800" dirty="0"/>
          </a:p>
          <a:p>
            <a:endParaRPr lang="pt-BR" dirty="0"/>
          </a:p>
        </p:txBody>
      </p:sp>
      <p:pic>
        <p:nvPicPr>
          <p:cNvPr id="4" name="Imagem 3">
            <a:extLst>
              <a:ext uri="{FF2B5EF4-FFF2-40B4-BE49-F238E27FC236}">
                <a16:creationId xmlns:a16="http://schemas.microsoft.com/office/drawing/2014/main" id="{B1016E58-04EB-4B53-B616-96848787833A}"/>
              </a:ext>
            </a:extLst>
          </p:cNvPr>
          <p:cNvPicPr/>
          <p:nvPr/>
        </p:nvPicPr>
        <p:blipFill>
          <a:blip r:embed="rId2"/>
          <a:srcRect l="14779" t="23585" r="16704" b="19793"/>
          <a:stretch>
            <a:fillRect/>
          </a:stretch>
        </p:blipFill>
        <p:spPr>
          <a:xfrm>
            <a:off x="10707690" y="6061530"/>
            <a:ext cx="1424305" cy="837565"/>
          </a:xfrm>
          <a:prstGeom prst="rect">
            <a:avLst/>
          </a:prstGeom>
          <a:ln>
            <a:noFill/>
          </a:ln>
        </p:spPr>
      </p:pic>
    </p:spTree>
    <p:extLst>
      <p:ext uri="{BB962C8B-B14F-4D97-AF65-F5344CB8AC3E}">
        <p14:creationId xmlns:p14="http://schemas.microsoft.com/office/powerpoint/2010/main" val="4102499764"/>
      </p:ext>
    </p:extLst>
  </p:cSld>
  <p:clrMapOvr>
    <a:masterClrMapping/>
  </p:clrMapOvr>
</p:sld>
</file>

<file path=ppt/theme/theme1.xml><?xml version="1.0" encoding="utf-8"?>
<a:theme xmlns:a="http://schemas.openxmlformats.org/drawingml/2006/main" name="Cacho">
  <a:themeElements>
    <a:clrScheme name="Cach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ach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ch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835</TotalTime>
  <Words>829</Words>
  <Application>Microsoft Office PowerPoint</Application>
  <PresentationFormat>Widescreen</PresentationFormat>
  <Paragraphs>55</Paragraphs>
  <Slides>11</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11</vt:i4>
      </vt:variant>
    </vt:vector>
  </HeadingPairs>
  <TitlesOfParts>
    <vt:vector size="17" baseType="lpstr">
      <vt:lpstr>Arial</vt:lpstr>
      <vt:lpstr>Century Gothic</vt:lpstr>
      <vt:lpstr>Century Gothic (Corpo)</vt:lpstr>
      <vt:lpstr>Times New Roman</vt:lpstr>
      <vt:lpstr>Wingdings 3</vt:lpstr>
      <vt:lpstr>Cacho</vt:lpstr>
      <vt:lpstr>Enquadramento das Carreiras dos Ex-Territórios</vt:lpstr>
      <vt:lpstr>Contratação Professores Ex-Territórios</vt:lpstr>
      <vt:lpstr>Professores Ex-Territórios e Legislações </vt:lpstr>
      <vt:lpstr>Professores Ex-Territórios e Legislações </vt:lpstr>
      <vt:lpstr>Transposição</vt:lpstr>
      <vt:lpstr>Ações dos Professores Transpostos</vt:lpstr>
      <vt:lpstr>Decisão do STF no Tema nº 1.157</vt:lpstr>
      <vt:lpstr>Decisão do STF no Tema nº 1.157</vt:lpstr>
      <vt:lpstr>Decisão do STF no Tema nº 1.157</vt:lpstr>
      <vt:lpstr>Decisão do STF no Tema nº 1.157</vt:lpstr>
      <vt:lpstr>DENYVALDO DOS SANTOS PAIS JÚNIOR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Denivaldo Santos Paes Júnior</dc:creator>
  <cp:lastModifiedBy>Denivaldo Santos Paes Júnior</cp:lastModifiedBy>
  <cp:revision>18</cp:revision>
  <cp:lastPrinted>2022-04-26T13:04:10Z</cp:lastPrinted>
  <dcterms:created xsi:type="dcterms:W3CDTF">2022-04-22T22:03:52Z</dcterms:created>
  <dcterms:modified xsi:type="dcterms:W3CDTF">2022-04-28T12:55:41Z</dcterms:modified>
</cp:coreProperties>
</file>