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6" r:id="rId2"/>
    <p:sldId id="258" r:id="rId3"/>
    <p:sldId id="302" r:id="rId4"/>
    <p:sldId id="304" r:id="rId5"/>
    <p:sldId id="305" r:id="rId6"/>
    <p:sldId id="306" r:id="rId7"/>
    <p:sldId id="308" r:id="rId8"/>
    <p:sldId id="307" r:id="rId9"/>
    <p:sldId id="309" r:id="rId10"/>
    <p:sldId id="271" r:id="rId11"/>
  </p:sldIdLst>
  <p:sldSz cx="9144000" cy="6858000" type="screen4x3"/>
  <p:notesSz cx="6797675" cy="9926638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  <a:srgbClr val="006600"/>
    <a:srgbClr val="800000"/>
    <a:srgbClr val="860000"/>
    <a:srgbClr val="460000"/>
    <a:srgbClr val="0000FF"/>
    <a:srgbClr val="FF9900"/>
    <a:srgbClr val="06BA1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20074" autoAdjust="0"/>
    <p:restoredTop sz="94671" autoAdjust="0"/>
  </p:normalViewPr>
  <p:slideViewPr>
    <p:cSldViewPr snapToGrid="0">
      <p:cViewPr varScale="1">
        <p:scale>
          <a:sx n="111" d="100"/>
          <a:sy n="111" d="100"/>
        </p:scale>
        <p:origin x="4146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40AF1-9537-464E-8077-FB8968B9DCA0}" type="datetimeFigureOut">
              <a:rPr lang="pt-BR" smtClean="0"/>
              <a:t>04/05/2022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921EB-3783-4F36-9720-57665CC402A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436609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40AF1-9537-464E-8077-FB8968B9DCA0}" type="datetimeFigureOut">
              <a:rPr lang="pt-BR" smtClean="0"/>
              <a:t>04/05/2022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921EB-3783-4F36-9720-57665CC402A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826160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40AF1-9537-464E-8077-FB8968B9DCA0}" type="datetimeFigureOut">
              <a:rPr lang="pt-BR" smtClean="0"/>
              <a:t>04/05/2022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921EB-3783-4F36-9720-57665CC402A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169568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40AF1-9537-464E-8077-FB8968B9DCA0}" type="datetimeFigureOut">
              <a:rPr lang="pt-BR" smtClean="0"/>
              <a:t>04/05/2022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921EB-3783-4F36-9720-57665CC402A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53860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40AF1-9537-464E-8077-FB8968B9DCA0}" type="datetimeFigureOut">
              <a:rPr lang="pt-BR" smtClean="0"/>
              <a:t>04/05/2022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921EB-3783-4F36-9720-57665CC402A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194808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40AF1-9537-464E-8077-FB8968B9DCA0}" type="datetimeFigureOut">
              <a:rPr lang="pt-BR" smtClean="0"/>
              <a:t>04/05/2022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921EB-3783-4F36-9720-57665CC402A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482927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40AF1-9537-464E-8077-FB8968B9DCA0}" type="datetimeFigureOut">
              <a:rPr lang="pt-BR" smtClean="0"/>
              <a:t>04/05/2022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921EB-3783-4F36-9720-57665CC402A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606098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40AF1-9537-464E-8077-FB8968B9DCA0}" type="datetimeFigureOut">
              <a:rPr lang="pt-BR" smtClean="0"/>
              <a:t>04/05/2022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921EB-3783-4F36-9720-57665CC402A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238480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40AF1-9537-464E-8077-FB8968B9DCA0}" type="datetimeFigureOut">
              <a:rPr lang="pt-BR" smtClean="0"/>
              <a:t>04/05/2022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921EB-3783-4F36-9720-57665CC402A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771274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40AF1-9537-464E-8077-FB8968B9DCA0}" type="datetimeFigureOut">
              <a:rPr lang="pt-BR" smtClean="0"/>
              <a:t>04/05/2022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921EB-3783-4F36-9720-57665CC402A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828756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40AF1-9537-464E-8077-FB8968B9DCA0}" type="datetimeFigureOut">
              <a:rPr lang="pt-BR" smtClean="0"/>
              <a:t>04/05/2022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921EB-3783-4F36-9720-57665CC402A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660204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E40AF1-9537-464E-8077-FB8968B9DCA0}" type="datetimeFigureOut">
              <a:rPr lang="pt-BR" smtClean="0"/>
              <a:t>04/05/2022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4921EB-3783-4F36-9720-57665CC402A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667538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2000" y="54000"/>
            <a:ext cx="9000000" cy="6346800"/>
          </a:xfrm>
        </p:spPr>
        <p:txBody>
          <a:bodyPr lIns="36000" tIns="36000" rIns="36000" bIns="36000" anchor="ctr" anchorCtr="0">
            <a:noAutofit/>
          </a:bodyPr>
          <a:lstStyle/>
          <a:p>
            <a:pPr defTabSz="360000">
              <a:lnSpc>
                <a:spcPct val="100000"/>
              </a:lnSpc>
            </a:pPr>
            <a:r>
              <a:rPr lang="pt-BR" sz="3200" b="1" kern="0" cap="smal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Mudanças no </a:t>
            </a:r>
            <a:r>
              <a:rPr lang="pt-BR" sz="3200" b="1" kern="0" cap="smal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Rsc</a:t>
            </a:r>
            <a:r>
              <a:rPr lang="pt-BR" sz="3200" b="1" kern="0" cap="smal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. </a:t>
            </a:r>
            <a:r>
              <a:rPr lang="pt-BR" sz="3200" b="1" kern="0" cap="smal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Rsc</a:t>
            </a:r>
            <a:r>
              <a:rPr lang="pt-BR" sz="3200" b="1" kern="0" cap="smal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 para aposentados e luta por </a:t>
            </a:r>
            <a:r>
              <a:rPr lang="pt-BR" sz="3200" b="1" kern="0" cap="smal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rsc</a:t>
            </a:r>
            <a:r>
              <a:rPr lang="pt-BR" sz="3200" b="1" kern="0" cap="smal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 para </a:t>
            </a:r>
            <a:r>
              <a:rPr lang="pt-BR" sz="3200" b="1" kern="0" cap="smal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taes</a:t>
            </a:r>
            <a:r>
              <a:rPr lang="pt-BR" sz="3200" b="1" kern="0" cap="smal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. questões e obstáculos legais. Possibilidades e caminhos jurídicos</a:t>
            </a:r>
            <a:endParaRPr lang="pt-BR" sz="3200" b="1" kern="0" cap="small" dirty="0"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72000" y="5005552"/>
            <a:ext cx="9000000" cy="1798448"/>
          </a:xfrm>
        </p:spPr>
        <p:txBody>
          <a:bodyPr lIns="36000" tIns="36000" rIns="36000" bIns="36000">
            <a:noAutofit/>
          </a:bodyPr>
          <a:lstStyle/>
          <a:p>
            <a:pPr defTabSz="360000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</a:pPr>
            <a:r>
              <a:rPr lang="pt-BR" sz="1800" b="1" kern="0" cap="small" dirty="0">
                <a:solidFill>
                  <a:schemeClr val="bg1">
                    <a:lumMod val="65000"/>
                  </a:schemeClr>
                </a:solidFill>
                <a:latin typeface="Book Antiqua" panose="02040602050305030304" pitchFamily="18" charset="0"/>
              </a:rPr>
              <a:t>Valmir Floriano Vieira de Andrade</a:t>
            </a:r>
          </a:p>
          <a:p>
            <a:pPr defTabSz="360000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</a:pPr>
            <a:r>
              <a:rPr lang="pt-BR" sz="1400" kern="0" cap="small" dirty="0">
                <a:solidFill>
                  <a:schemeClr val="bg1">
                    <a:lumMod val="65000"/>
                  </a:schemeClr>
                </a:solidFill>
                <a:latin typeface="Book Antiqua" panose="02040602050305030304" pitchFamily="18" charset="0"/>
              </a:rPr>
              <a:t>Wagner Advogados Associados</a:t>
            </a:r>
          </a:p>
          <a:p>
            <a:pPr defTabSz="360000">
              <a:lnSpc>
                <a:spcPct val="100000"/>
              </a:lnSpc>
              <a:spcBef>
                <a:spcPts val="0"/>
              </a:spcBef>
            </a:pPr>
            <a:endParaRPr lang="pt-BR" sz="1400" kern="0" cap="small" dirty="0">
              <a:solidFill>
                <a:schemeClr val="bg1">
                  <a:lumMod val="65000"/>
                </a:schemeClr>
              </a:solidFill>
              <a:latin typeface="Book Antiqua" panose="02040602050305030304" pitchFamily="18" charset="0"/>
            </a:endParaRPr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000" y="540000"/>
            <a:ext cx="1935484" cy="4114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89665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72000" y="5186994"/>
            <a:ext cx="9000000" cy="1617005"/>
          </a:xfrm>
        </p:spPr>
        <p:txBody>
          <a:bodyPr lIns="36000" tIns="36000" rIns="36000" bIns="36000">
            <a:noAutofit/>
          </a:bodyPr>
          <a:lstStyle/>
          <a:p>
            <a:pPr defTabSz="360000">
              <a:lnSpc>
                <a:spcPct val="100000"/>
              </a:lnSpc>
              <a:spcBef>
                <a:spcPts val="0"/>
              </a:spcBef>
            </a:pPr>
            <a:r>
              <a:rPr lang="pt-BR" sz="1400" kern="0" dirty="0">
                <a:solidFill>
                  <a:schemeClr val="bg1">
                    <a:lumMod val="65000"/>
                  </a:schemeClr>
                </a:solidFill>
                <a:latin typeface="Book Antiqua" panose="02040602050305030304" pitchFamily="18" charset="0"/>
              </a:rPr>
              <a:t>BRASÍLIA/DF</a:t>
            </a:r>
          </a:p>
          <a:p>
            <a:pPr defTabSz="360000">
              <a:lnSpc>
                <a:spcPct val="100000"/>
              </a:lnSpc>
              <a:spcBef>
                <a:spcPts val="0"/>
              </a:spcBef>
            </a:pPr>
            <a:r>
              <a:rPr lang="pt-BR" sz="1400" b="1" kern="0" dirty="0">
                <a:solidFill>
                  <a:schemeClr val="bg1"/>
                </a:solidFill>
                <a:latin typeface="Book Antiqua" panose="02040602050305030304" pitchFamily="18" charset="0"/>
              </a:rPr>
              <a:t>www.wagner.adv.br</a:t>
            </a:r>
          </a:p>
          <a:p>
            <a:pPr defTabSz="360000">
              <a:lnSpc>
                <a:spcPct val="100000"/>
              </a:lnSpc>
              <a:spcBef>
                <a:spcPts val="0"/>
              </a:spcBef>
            </a:pPr>
            <a:r>
              <a:rPr lang="pt-BR" sz="1400" b="1" kern="0" dirty="0">
                <a:solidFill>
                  <a:schemeClr val="bg1"/>
                </a:solidFill>
                <a:latin typeface="Book Antiqua" panose="02040602050305030304" pitchFamily="18" charset="0"/>
              </a:rPr>
              <a:t>wagner@wagner.adv.br</a:t>
            </a:r>
          </a:p>
          <a:p>
            <a:r>
              <a:rPr lang="pt-BR" sz="1400" b="1" dirty="0">
                <a:solidFill>
                  <a:schemeClr val="bg1"/>
                </a:solidFill>
                <a:latin typeface="Book Antiqua" panose="02040602050305030304" pitchFamily="18" charset="0"/>
              </a:rPr>
              <a:t>Santa Maria . Belém . Belo Horizonte . Brasília . Cuiabá . Curitiba . Florianópolis</a:t>
            </a:r>
            <a:endParaRPr lang="pt-BR" sz="1400" dirty="0">
              <a:solidFill>
                <a:schemeClr val="bg1"/>
              </a:solidFill>
              <a:latin typeface="Book Antiqua" panose="02040602050305030304" pitchFamily="18" charset="0"/>
            </a:endParaRPr>
          </a:p>
          <a:p>
            <a:r>
              <a:rPr lang="pt-BR" sz="1400" b="1" dirty="0">
                <a:solidFill>
                  <a:schemeClr val="bg1"/>
                </a:solidFill>
                <a:latin typeface="Book Antiqua" panose="02040602050305030304" pitchFamily="18" charset="0"/>
              </a:rPr>
              <a:t>Goiânia . Macapá . Pelotas . Porto Alegre . Recife . Rio de Janeiro . São Luís . São Paulo</a:t>
            </a:r>
            <a:endParaRPr lang="pt-BR" sz="1400" b="1" kern="0" dirty="0">
              <a:solidFill>
                <a:schemeClr val="bg1"/>
              </a:solidFill>
              <a:latin typeface="Book Antiqua" panose="02040602050305030304" pitchFamily="18" charset="0"/>
            </a:endParaRPr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6561" y="2520000"/>
            <a:ext cx="5810877" cy="1234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6250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2000" y="36000"/>
            <a:ext cx="9000000" cy="648000"/>
          </a:xfrm>
        </p:spPr>
        <p:txBody>
          <a:bodyPr lIns="36000" tIns="36000" rIns="36000" bIns="36000" anchor="ctr" anchorCtr="0">
            <a:noAutofit/>
          </a:bodyPr>
          <a:lstStyle/>
          <a:p>
            <a:pPr algn="just" defTabSz="360000">
              <a:lnSpc>
                <a:spcPct val="100000"/>
              </a:lnSpc>
            </a:pPr>
            <a:r>
              <a:rPr lang="pt-BR" sz="2400" b="1" kern="0" cap="small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RSC PARA DOCENTES DO EBTT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72000" y="756000"/>
            <a:ext cx="9000000" cy="6102000"/>
          </a:xfrm>
        </p:spPr>
        <p:txBody>
          <a:bodyPr lIns="36000" tIns="36000" rIns="36000" bIns="36000">
            <a:noAutofit/>
          </a:bodyPr>
          <a:lstStyle/>
          <a:p>
            <a:pPr algn="just" defTabSz="360000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</a:pPr>
            <a:r>
              <a:rPr lang="pt-BR" kern="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sz="2200" kern="0" dirty="0">
                <a:latin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lang="pt-BR" sz="2200" b="1" kern="0" dirty="0">
                <a:latin typeface="Calibri" panose="020F0502020204030204" pitchFamily="34" charset="0"/>
                <a:cs typeface="Calibri" panose="020F0502020204030204" pitchFamily="34" charset="0"/>
              </a:rPr>
              <a:t>Lei 12.772/2012</a:t>
            </a:r>
            <a:r>
              <a:rPr lang="pt-BR" sz="2200" kern="0" dirty="0">
                <a:latin typeface="Calibri" panose="020F0502020204030204" pitchFamily="34" charset="0"/>
                <a:cs typeface="Calibri" panose="020F0502020204030204" pitchFamily="34" charset="0"/>
              </a:rPr>
              <a:t>, di</a:t>
            </a:r>
            <a:r>
              <a:rPr lang="pt-BR" sz="2200" dirty="0">
                <a:latin typeface="Calibri" panose="020F0502020204030204" pitchFamily="34" charset="0"/>
                <a:cs typeface="Calibri" panose="020F0502020204030204" pitchFamily="34" charset="0"/>
              </a:rPr>
              <a:t>spõe sobre a estruturação do Plano de Carreiras e Cargos de Magistério Federal, dividida em Carreira do Magistério Superior e Plano de Carreira e Cargos de Magistério do Ensino Básico, Técnico e Tecnológico. </a:t>
            </a:r>
          </a:p>
          <a:p>
            <a:pPr algn="just" defTabSz="360000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</a:pPr>
            <a:r>
              <a:rPr lang="pt-BR" sz="2200" dirty="0"/>
              <a:t>- Essa Lei teve origem no </a:t>
            </a:r>
            <a:r>
              <a:rPr lang="pt-BR" sz="2200" b="1" dirty="0"/>
              <a:t>Projeto de Lei 4368/2012, de autoria do Poder Executivo. </a:t>
            </a:r>
          </a:p>
          <a:p>
            <a:pPr marL="342900" indent="-342900" algn="just" defTabSz="360000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FontTx/>
              <a:buChar char="-"/>
            </a:pPr>
            <a:r>
              <a:rPr lang="pt-BR" sz="2200" dirty="0"/>
              <a:t>Criou nos artigos 18 e 19 o Reconhecimento de Saberes e Competências – RSC.</a:t>
            </a:r>
          </a:p>
          <a:p>
            <a:pPr marL="342900" indent="-342900" algn="just" defTabSz="360000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FontTx/>
              <a:buChar char="-"/>
            </a:pPr>
            <a:r>
              <a:rPr lang="pt-BR" sz="2200" dirty="0"/>
              <a:t>Estabelece a equivalência do RSC com a titulação acadêmica, exclusivamente para fins de percepção da RT, da seguinte forma:</a:t>
            </a:r>
          </a:p>
          <a:p>
            <a:pPr algn="just"/>
            <a:r>
              <a:rPr lang="pt-BR" sz="2200" dirty="0"/>
              <a:t>I - diploma de graduação somado ao </a:t>
            </a:r>
            <a:r>
              <a:rPr lang="pt-BR" sz="2200" b="1" dirty="0"/>
              <a:t>RSC-I</a:t>
            </a:r>
            <a:r>
              <a:rPr lang="pt-BR" sz="2200" dirty="0"/>
              <a:t> equivalerá à titulação de especialização;</a:t>
            </a:r>
          </a:p>
          <a:p>
            <a:pPr algn="just"/>
            <a:r>
              <a:rPr lang="pt-BR" sz="2200" dirty="0"/>
              <a:t>II - certificado de pós-graduação lato sensu somado ao </a:t>
            </a:r>
            <a:r>
              <a:rPr lang="pt-BR" sz="2200" b="1" dirty="0"/>
              <a:t>RSC-II</a:t>
            </a:r>
            <a:r>
              <a:rPr lang="pt-BR" sz="2200" dirty="0"/>
              <a:t> equivalerá a mestrado; e</a:t>
            </a:r>
          </a:p>
          <a:p>
            <a:pPr algn="just"/>
            <a:r>
              <a:rPr lang="pt-BR" sz="2200" dirty="0"/>
              <a:t>III - titulação de mestre somada ao RSC-III equivalerá a doutorado.</a:t>
            </a:r>
          </a:p>
          <a:p>
            <a:pPr marL="342900" indent="-342900" algn="just" defTabSz="360000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FontTx/>
              <a:buChar char="-"/>
            </a:pPr>
            <a:endParaRPr lang="pt-BR" dirty="0"/>
          </a:p>
          <a:p>
            <a:pPr algn="just" defTabSz="360000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</a:pPr>
            <a:endParaRPr lang="pt-BR" sz="1800" b="1" kern="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  <a:p>
            <a:pPr algn="just" defTabSz="360000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</a:pPr>
            <a:endParaRPr lang="pt-BR" sz="1800" b="1" kern="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52000" y="6048000"/>
            <a:ext cx="721551" cy="720000"/>
          </a:xfrm>
          <a:prstGeom prst="rect">
            <a:avLst/>
          </a:prstGeom>
        </p:spPr>
      </p:pic>
      <p:cxnSp>
        <p:nvCxnSpPr>
          <p:cNvPr id="5" name="Conector reto 4"/>
          <p:cNvCxnSpPr/>
          <p:nvPr/>
        </p:nvCxnSpPr>
        <p:spPr>
          <a:xfrm>
            <a:off x="0" y="612000"/>
            <a:ext cx="8820000" cy="0"/>
          </a:xfrm>
          <a:prstGeom prst="line">
            <a:avLst/>
          </a:prstGeom>
          <a:ln w="63500" cap="flat" cmpd="sng">
            <a:solidFill>
              <a:srgbClr val="003300"/>
            </a:solidFill>
            <a:round/>
            <a:tailEnd type="diamond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923437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1646CD2-5A5F-40D8-A159-E69C36530C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490551"/>
          </a:xfrm>
        </p:spPr>
        <p:txBody>
          <a:bodyPr>
            <a:normAutofit/>
          </a:bodyPr>
          <a:lstStyle/>
          <a:p>
            <a:r>
              <a:rPr lang="pt-BR" sz="2400" b="1" dirty="0">
                <a:latin typeface="Calibri" panose="020F0502020204030204" pitchFamily="34" charset="0"/>
                <a:cs typeface="Calibri" panose="020F0502020204030204" pitchFamily="34" charset="0"/>
              </a:rPr>
              <a:t>RESOLUÇÃO 03/2021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363887D-76FB-43C8-BD81-CDFFAF0998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49" y="728870"/>
            <a:ext cx="8238513" cy="5864877"/>
          </a:xfrm>
        </p:spPr>
        <p:txBody>
          <a:bodyPr>
            <a:noAutofit/>
          </a:bodyPr>
          <a:lstStyle/>
          <a:p>
            <a:r>
              <a:rPr lang="pt-BR" sz="2000" dirty="0"/>
              <a:t>Editada pelo Conselho Permanente para Reconhecimento de Saberes e Competências. Essa resolução nº 3, revogou a Resolução nº 1/2014, do Conselho Permanente para Reconhecimento de Saberes e Competências - CPRSC.</a:t>
            </a:r>
          </a:p>
          <a:p>
            <a:r>
              <a:rPr lang="pt-BR" sz="2000" dirty="0"/>
              <a:t>Conceitua Reconhecimento de Saberes e Competências o processo de seleção pelo qual são reconhecidos os conhecimentos e habilidades desenvolvidos a partir da experiência individual e profissional, bem como no exercício das atividades realizadas no âmbito acadêmico. Ou seja, considerada a experiência profissional, a participação em programas institucionais e/ou em projetos de pesquisa e/ou extensão e/ou inovação.</a:t>
            </a:r>
          </a:p>
          <a:p>
            <a:r>
              <a:rPr lang="pt-BR" sz="2000" b="1" u="sng" dirty="0"/>
              <a:t>Inseriu para RSC I </a:t>
            </a:r>
            <a:r>
              <a:rPr lang="pt-BR" sz="2000" dirty="0"/>
              <a:t>= d) Implantação de ambientes de aprendizagem, nas atividades de ensino, pesquisa, extensão e/ou inovação.</a:t>
            </a:r>
          </a:p>
          <a:p>
            <a:r>
              <a:rPr lang="pt-BR" sz="2000" b="1" u="sng" dirty="0"/>
              <a:t>Retirou:</a:t>
            </a:r>
            <a:r>
              <a:rPr lang="pt-BR" sz="2000" b="1" dirty="0"/>
              <a:t> </a:t>
            </a:r>
            <a:r>
              <a:rPr lang="pt-BR" sz="2000" dirty="0"/>
              <a:t>d) Atuação em comissões e representações institucionais, de classes e profissionais, contemplando o impacto de suas ações nas demais diretrizes dispostas para todos os níveis do RSC. Há a marca ideológica do governo, ao excluir das atividades que podem gerar saberes e competências, as atividades sindicais (representação de classes), grupos de trabalho como os núcleos de estudos voltados a questões afro-brasileiras e indígenas, de diversidade de gênero, de sexualidade, de gestão ambiental, de pessoas com deficiência.</a:t>
            </a:r>
          </a:p>
        </p:txBody>
      </p:sp>
    </p:spTree>
    <p:extLst>
      <p:ext uri="{BB962C8B-B14F-4D97-AF65-F5344CB8AC3E}">
        <p14:creationId xmlns:p14="http://schemas.microsoft.com/office/powerpoint/2010/main" val="21347916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6516A31-005F-4DAE-A3A0-7774D0628F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49" y="402672"/>
            <a:ext cx="8137845" cy="5774291"/>
          </a:xfrm>
        </p:spPr>
        <p:txBody>
          <a:bodyPr>
            <a:noAutofit/>
          </a:bodyPr>
          <a:lstStyle/>
          <a:p>
            <a:r>
              <a:rPr lang="pt-BR" sz="2000" dirty="0"/>
              <a:t>e) Produção de material didático e/ou implantação de ambientes de aprendizagem, nas atividades de ensino, pesquisa, extensão e/ou inovação; </a:t>
            </a:r>
          </a:p>
          <a:p>
            <a:r>
              <a:rPr lang="pt-BR" sz="2100" b="1" u="sng" dirty="0"/>
              <a:t>Inseriu para RSC II: </a:t>
            </a:r>
            <a:r>
              <a:rPr lang="pt-BR" sz="2100" dirty="0"/>
              <a:t>f) Participação como palestrante ou </a:t>
            </a:r>
            <a:r>
              <a:rPr lang="pt-BR" sz="2100" dirty="0" err="1"/>
              <a:t>painelista</a:t>
            </a:r>
            <a:r>
              <a:rPr lang="pt-BR" sz="2100" dirty="0"/>
              <a:t> em eventos científicos, tecnológicos, esportivos, sociais e/ou culturais correlatos à sua área de atuação na Instituição.</a:t>
            </a:r>
          </a:p>
          <a:p>
            <a:r>
              <a:rPr lang="pt-BR" sz="2100" b="1" u="sng" dirty="0"/>
              <a:t>Retirou:</a:t>
            </a:r>
            <a:r>
              <a:rPr lang="pt-BR" sz="2100" dirty="0"/>
              <a:t> c) Participação em grupos de trabalho e oficinas institucionais. </a:t>
            </a:r>
          </a:p>
          <a:p>
            <a:r>
              <a:rPr lang="pt-BR" sz="2100" b="1" u="sng" dirty="0"/>
              <a:t>Para RSC III:</a:t>
            </a:r>
            <a:r>
              <a:rPr lang="pt-BR" sz="2100" b="1" dirty="0"/>
              <a:t> </a:t>
            </a:r>
            <a:r>
              <a:rPr lang="pt-BR" sz="2100" dirty="0"/>
              <a:t>Sem modificações quando aos itens para concessão.</a:t>
            </a:r>
          </a:p>
          <a:p>
            <a:r>
              <a:rPr lang="pt-BR" sz="2100" dirty="0"/>
              <a:t>A Avaliação é da Responsabilidade de Comissão Especial, composta de quatro membros, constituída no âmbito de cada IFE.  No mínimo, dois profissionais externos, servidores da Carreira do Magistério do EBTT.</a:t>
            </a:r>
          </a:p>
          <a:p>
            <a:r>
              <a:rPr lang="pt-BR" sz="2100" dirty="0"/>
              <a:t>Para a concessão de RSC será necessário, no mínimo, três pareceres favoráveis. (Sem correspondente na resolução anterior).</a:t>
            </a:r>
          </a:p>
          <a:p>
            <a:r>
              <a:rPr lang="pt-BR" sz="2100" dirty="0"/>
              <a:t>NÃO poderá ser utilizado para fins de equiparação de titulação para cumprimento de requisitos para a promoção na Carreira.</a:t>
            </a:r>
          </a:p>
          <a:p>
            <a:r>
              <a:rPr lang="pt-BR" sz="2100" dirty="0"/>
              <a:t>As atividades para obtenção do RSC deverão ter sido realizadas em, no máximo, 5 anos antes do ingresso na Carreira do Magistério do EBTT. </a:t>
            </a:r>
            <a:r>
              <a:rPr lang="pt-BR" sz="2100" b="1" dirty="0"/>
              <a:t>Na Res. 1 previa independe do tempo em que as mesmas foram realizadas.</a:t>
            </a:r>
          </a:p>
        </p:txBody>
      </p:sp>
    </p:spTree>
    <p:extLst>
      <p:ext uri="{BB962C8B-B14F-4D97-AF65-F5344CB8AC3E}">
        <p14:creationId xmlns:p14="http://schemas.microsoft.com/office/powerpoint/2010/main" val="41167450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6516A31-005F-4DAE-A3A0-7774D0628F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49" y="402672"/>
            <a:ext cx="8137845" cy="5774291"/>
          </a:xfrm>
        </p:spPr>
        <p:txBody>
          <a:bodyPr>
            <a:noAutofit/>
          </a:bodyPr>
          <a:lstStyle/>
          <a:p>
            <a:r>
              <a:rPr lang="pt-BR" dirty="0"/>
              <a:t>Exige pontuação, no mínimo, 60% para o nível de certificação pretendido. </a:t>
            </a:r>
            <a:r>
              <a:rPr lang="pt-BR" b="1" dirty="0"/>
              <a:t>Antes era 50%.</a:t>
            </a:r>
          </a:p>
          <a:p>
            <a:r>
              <a:rPr lang="pt-BR" dirty="0"/>
              <a:t>A inscrição no processo de RSC se dará com memorial por meio de solicitação à CPPD ou à comissão análoga a CPPD, observando o regulamento institucional. </a:t>
            </a:r>
            <a:r>
              <a:rPr lang="pt-BR" b="1" u="sng" dirty="0"/>
              <a:t>Antes relatório e memorial se sem documentos probatórios. </a:t>
            </a:r>
          </a:p>
          <a:p>
            <a:r>
              <a:rPr lang="pt-BR" dirty="0"/>
              <a:t>As </a:t>
            </a:r>
            <a:r>
              <a:rPr lang="pt-BR" dirty="0" err="1"/>
              <a:t>IFEs</a:t>
            </a:r>
            <a:r>
              <a:rPr lang="pt-BR" dirty="0"/>
              <a:t> devem elaborar minuta de regulamento interno para a concessão do RSC, devendo encaminhá-la formalmente ao Conselho Permanente para o RSC (CPRSC) para análise técnica e posterior homologação pelo Conselho Superior ou instância equivalente da IFE. </a:t>
            </a:r>
            <a:r>
              <a:rPr lang="pt-BR" b="1" u="sng" dirty="0"/>
              <a:t>Antes,</a:t>
            </a:r>
            <a:r>
              <a:rPr lang="pt-BR" dirty="0"/>
              <a:t> o Conselho Superior ou órgão equivalente das </a:t>
            </a:r>
            <a:r>
              <a:rPr lang="pt-BR" dirty="0" err="1"/>
              <a:t>IFE’s</a:t>
            </a:r>
            <a:r>
              <a:rPr lang="pt-BR" dirty="0"/>
              <a:t> aprovava o regulamento interno, para depois encaminhar ao CPRSC.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16352854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DAE3A6E-FC4D-4603-B1CC-EB0991A7A7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427839"/>
            <a:ext cx="7886700" cy="5981350"/>
          </a:xfrm>
        </p:spPr>
        <p:txBody>
          <a:bodyPr/>
          <a:lstStyle/>
          <a:p>
            <a:r>
              <a:rPr lang="pt-BR" dirty="0"/>
              <a:t>A participação na Comissão Especial contabiliza dentro de sua jornada semanal de trabalho, até o limite de 4 horas, de modo a não acarretar prejuízo às atividades regulares do servidor no seu órgão de lotação. E as despesas decorrentes de passagens e diárias nos deslocamentos dos avaliadores externos para eventual realização da seleção </a:t>
            </a:r>
            <a:r>
              <a:rPr lang="pt-BR" i="1" dirty="0"/>
              <a:t>"in loco" </a:t>
            </a:r>
            <a:r>
              <a:rPr lang="pt-BR" dirty="0"/>
              <a:t>serão custeadas pela Instituição de Ensino solicitante. </a:t>
            </a:r>
            <a:r>
              <a:rPr lang="pt-BR" b="1" u="sng" dirty="0"/>
              <a:t>Antes,</a:t>
            </a:r>
            <a:r>
              <a:rPr lang="pt-BR" b="1" dirty="0"/>
              <a:t> na Res. 1/2014 </a:t>
            </a:r>
            <a:r>
              <a:rPr lang="pt-BR" dirty="0"/>
              <a:t>previa remuneração para o membro avaliador da Comissão Especial, na forma de Gratificação por Encargo de Curso e Concurso. </a:t>
            </a:r>
          </a:p>
          <a:p>
            <a:r>
              <a:rPr lang="pt-BR" dirty="0"/>
              <a:t>O RSC produz efeitos financeiros a partir da data de publicação de sua concessão. </a:t>
            </a:r>
          </a:p>
        </p:txBody>
      </p:sp>
    </p:spTree>
    <p:extLst>
      <p:ext uri="{BB962C8B-B14F-4D97-AF65-F5344CB8AC3E}">
        <p14:creationId xmlns:p14="http://schemas.microsoft.com/office/powerpoint/2010/main" val="41460718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DAE3A6E-FC4D-4603-B1CC-EB0991A7A7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427839"/>
            <a:ext cx="7886700" cy="5981350"/>
          </a:xfrm>
        </p:spPr>
        <p:txBody>
          <a:bodyPr/>
          <a:lstStyle/>
          <a:p>
            <a:r>
              <a:rPr lang="pt-BR" dirty="0"/>
              <a:t>As atividades para alteração do nível do RSC deverão ter sido realizadas em, no mínimo, 3 anos após a data de sua última concessão”. Na prática, significa uma espécie de “tempo de carência” ou “pedágio” de 3 anos na carreira, para depois se começar a contar atividades comprobatórias para a candidatura em um novo nível de RSC. </a:t>
            </a:r>
          </a:p>
        </p:txBody>
      </p:sp>
    </p:spTree>
    <p:extLst>
      <p:ext uri="{BB962C8B-B14F-4D97-AF65-F5344CB8AC3E}">
        <p14:creationId xmlns:p14="http://schemas.microsoft.com/office/powerpoint/2010/main" val="16729112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B05FF06-2EE2-4F5E-817F-E488F028A0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1597" y="350536"/>
            <a:ext cx="7886700" cy="656629"/>
          </a:xfrm>
        </p:spPr>
        <p:txBody>
          <a:bodyPr>
            <a:normAutofit/>
          </a:bodyPr>
          <a:lstStyle/>
          <a:p>
            <a:r>
              <a:rPr lang="pt-BR" sz="2800" b="1" dirty="0">
                <a:solidFill>
                  <a:srgbClr val="003300"/>
                </a:solidFill>
              </a:rPr>
              <a:t>RSC para técnico-administrativos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7095F79-B21F-4E3A-8C35-F51CA34A99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887896"/>
            <a:ext cx="7886700" cy="5817703"/>
          </a:xfrm>
        </p:spPr>
        <p:txBody>
          <a:bodyPr>
            <a:noAutofit/>
          </a:bodyPr>
          <a:lstStyle/>
          <a:p>
            <a:r>
              <a:rPr lang="pt-BR" sz="1800" dirty="0"/>
              <a:t>Os servidores técnico-administrativos possuem o Incentivo à qualificação, instituído para o servidor que possuir educação formal superior ao necessário para a carga de que é titular, na forma de regulamento, conforme prevê o art. 11 da Lei 11.091, de 2005.</a:t>
            </a:r>
          </a:p>
          <a:p>
            <a:r>
              <a:rPr lang="pt-BR" sz="1800" dirty="0"/>
              <a:t>O Decreto nº 5.824, de 2006, regulamentou os procedimentos para a concessão do Incentivo à Qualificação e para a efetivação do enquadramento por nível de capacitação dos servidores integrantes do Plano de Carreira dos Cargos Técnico-Administrativos em Educação, instituído pela Lei n</a:t>
            </a:r>
            <a:r>
              <a:rPr lang="pt-BR" sz="1800" u="sng" baseline="30000" dirty="0"/>
              <a:t>o</a:t>
            </a:r>
            <a:r>
              <a:rPr lang="pt-BR" sz="1800" dirty="0"/>
              <a:t> 11.091, de 12 de janeiro de 2005.</a:t>
            </a:r>
          </a:p>
          <a:p>
            <a:r>
              <a:rPr lang="pt-BR" sz="1800" dirty="0"/>
              <a:t>Para criação da RSC para técnicos-administrativos das IFES é necessário projeto de lei de iniciativa do Poder Executivo, conforme determina o artigo 61 da CF: </a:t>
            </a:r>
          </a:p>
          <a:p>
            <a:r>
              <a:rPr lang="pt-BR" sz="1800" b="1" i="1" dirty="0"/>
              <a:t>Art. 61, 1º, II. </a:t>
            </a:r>
            <a:r>
              <a:rPr lang="pt-BR" sz="1800" i="1" dirty="0"/>
              <a:t>- São de iniciativa privativa do Presidente da República as leis que: a) criação de cargos, funções ou empregos públicos na administração direta e autárquica ou aumento de sua remuneração; c) servidores públicos da União e Territórios, seu regime jurídico, provimento de cargos, estabilidade e aposentadoria;</a:t>
            </a:r>
            <a:endParaRPr lang="pt-BR" sz="1800" dirty="0"/>
          </a:p>
          <a:p>
            <a:r>
              <a:rPr lang="pt-BR" sz="1800" dirty="0"/>
              <a:t>Assim, a questão depende de legislação de iniciativa do Presidente da República. </a:t>
            </a:r>
          </a:p>
          <a:p>
            <a:r>
              <a:rPr lang="pt-BR" sz="1800" dirty="0" err="1"/>
              <a:t>TAE’s</a:t>
            </a:r>
            <a:r>
              <a:rPr lang="pt-BR" sz="1800" dirty="0"/>
              <a:t> e Pós-doutorado.</a:t>
            </a:r>
          </a:p>
          <a:p>
            <a:endParaRPr lang="pt-BR" sz="1800" dirty="0"/>
          </a:p>
        </p:txBody>
      </p:sp>
    </p:spTree>
    <p:extLst>
      <p:ext uri="{BB962C8B-B14F-4D97-AF65-F5344CB8AC3E}">
        <p14:creationId xmlns:p14="http://schemas.microsoft.com/office/powerpoint/2010/main" val="5811420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7095F79-B21F-4E3A-8C35-F51CA34A99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887896"/>
            <a:ext cx="7886700" cy="5817703"/>
          </a:xfrm>
        </p:spPr>
        <p:txBody>
          <a:bodyPr>
            <a:noAutofit/>
          </a:bodyPr>
          <a:lstStyle/>
          <a:p>
            <a:r>
              <a:rPr lang="pt-BR" sz="2400" dirty="0"/>
              <a:t>A questão exige edição de Lei específica, pois a Administração Pública é vinculada ao princípio da legalidade, prevista no </a:t>
            </a:r>
            <a:r>
              <a:rPr lang="pt-BR" sz="2400" i="1" dirty="0"/>
              <a:t>caput</a:t>
            </a:r>
            <a:r>
              <a:rPr lang="pt-BR" sz="2400" dirty="0"/>
              <a:t> do art. 37 da CF. Sem a legislação é incabível qualquer medida judicial requerendo o direito.</a:t>
            </a:r>
          </a:p>
          <a:p>
            <a:r>
              <a:rPr lang="pt-BR" sz="2400" dirty="0"/>
              <a:t>Necessário apresentar a possibilidade de reivindicar a RSC para os servidores técnico-administrativos em Plenária e/ou Congresso do SINASEFE para autorização de atuação e elaboração das medidas necessárias.</a:t>
            </a:r>
          </a:p>
          <a:p>
            <a:r>
              <a:rPr lang="pt-BR" sz="2400" dirty="0"/>
              <a:t>Após autorização das instâncias cabíveis do </a:t>
            </a:r>
            <a:r>
              <a:rPr lang="pt-BR" sz="2400" dirty="0" err="1"/>
              <a:t>Sinasefe</a:t>
            </a:r>
            <a:r>
              <a:rPr lang="pt-BR" sz="2400" dirty="0"/>
              <a:t>, se fez imprescindível elaborar proposta de projeto de lei ou medida provisória com exposição de motivos, e apresentar junto à Casa Civil, MEC e Ministério da Economia. </a:t>
            </a:r>
          </a:p>
          <a:p>
            <a:endParaRPr lang="pt-BR" sz="1800" dirty="0"/>
          </a:p>
        </p:txBody>
      </p:sp>
    </p:spTree>
    <p:extLst>
      <p:ext uri="{BB962C8B-B14F-4D97-AF65-F5344CB8AC3E}">
        <p14:creationId xmlns:p14="http://schemas.microsoft.com/office/powerpoint/2010/main" val="124184758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DE" id="{A4F0C79C-D9D6-4C07-82CB-F977AB9C7EFA}" vid="{DCF313C2-0ADD-4D24-BE3A-CD9FAA3FEF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SLIDE</Template>
  <TotalTime>3667</TotalTime>
  <Words>1127</Words>
  <Application>Microsoft Office PowerPoint</Application>
  <PresentationFormat>Apresentação na tela (4:3)</PresentationFormat>
  <Paragraphs>46</Paragraphs>
  <Slides>10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15" baseType="lpstr">
      <vt:lpstr>Arial</vt:lpstr>
      <vt:lpstr>Book Antiqua</vt:lpstr>
      <vt:lpstr>Calibri</vt:lpstr>
      <vt:lpstr>Calibri Light</vt:lpstr>
      <vt:lpstr>Tema do Office</vt:lpstr>
      <vt:lpstr>Mudanças no Rsc. Rsc para aposentados e luta por rsc para taes. questões e obstáculos legais. Possibilidades e caminhos jurídicos</vt:lpstr>
      <vt:lpstr>RSC PARA DOCENTES DO EBTT</vt:lpstr>
      <vt:lpstr>RESOLUÇÃO 03/2021</vt:lpstr>
      <vt:lpstr>Apresentação do PowerPoint</vt:lpstr>
      <vt:lpstr>Apresentação do PowerPoint</vt:lpstr>
      <vt:lpstr>Apresentação do PowerPoint</vt:lpstr>
      <vt:lpstr>Apresentação do PowerPoint</vt:lpstr>
      <vt:lpstr>RSC para técnico-administrativos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Decreto n. 9.725/19</dc:title>
  <dc:creator>Jean Felipe Ibaldo C. da Silva</dc:creator>
  <cp:lastModifiedBy>waa_valmir waa_valmir</cp:lastModifiedBy>
  <cp:revision>275</cp:revision>
  <cp:lastPrinted>2019-11-19T22:00:53Z</cp:lastPrinted>
  <dcterms:created xsi:type="dcterms:W3CDTF">2019-10-18T13:06:34Z</dcterms:created>
  <dcterms:modified xsi:type="dcterms:W3CDTF">2022-05-04T21:39:22Z</dcterms:modified>
</cp:coreProperties>
</file>