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66" r:id="rId8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1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5081" y="1647161"/>
            <a:ext cx="9244639" cy="3329581"/>
          </a:xfrm>
        </p:spPr>
        <p:txBody>
          <a:bodyPr/>
          <a:lstStyle/>
          <a:p>
            <a:pPr algn="ctr"/>
            <a:r>
              <a:rPr lang="pt-BR" sz="45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Mudanças na </a:t>
            </a:r>
            <a:r>
              <a:rPr lang="pt-BR" sz="45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rsc</a:t>
            </a:r>
            <a:r>
              <a:rPr lang="pt-BR" sz="45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pt-BR" sz="45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sz="45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Rsc</a:t>
            </a:r>
            <a:r>
              <a:rPr lang="pt-BR" sz="45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para aposentados e </a:t>
            </a:r>
            <a:br>
              <a:rPr lang="pt-BR" sz="45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sz="45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luta para </a:t>
            </a:r>
            <a:r>
              <a:rPr lang="pt-BR" sz="45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rsc</a:t>
            </a:r>
            <a:r>
              <a:rPr lang="pt-BR" sz="45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para técnicos. Questões e obstáculos legais. Possibilidades e caminhos jurídicos</a:t>
            </a:r>
            <a:endParaRPr lang="pt-BR" sz="4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73820" y="5473416"/>
            <a:ext cx="8330240" cy="861420"/>
          </a:xfrm>
        </p:spPr>
        <p:txBody>
          <a:bodyPr/>
          <a:lstStyle/>
          <a:p>
            <a:pPr algn="r"/>
            <a:endParaRPr lang="pt-BR" sz="1800" b="1" dirty="0"/>
          </a:p>
          <a:p>
            <a:pPr algn="r"/>
            <a:r>
              <a:rPr lang="pt-BR" sz="1800" b="1" dirty="0">
                <a:solidFill>
                  <a:schemeClr val="accent1">
                    <a:lumMod val="75000"/>
                  </a:schemeClr>
                </a:solidFill>
              </a:rPr>
              <a:t>Carolina </a:t>
            </a:r>
            <a:r>
              <a:rPr lang="pt-BR" sz="1800" b="1" dirty="0" err="1">
                <a:solidFill>
                  <a:schemeClr val="accent1">
                    <a:lumMod val="75000"/>
                  </a:schemeClr>
                </a:solidFill>
              </a:rPr>
              <a:t>heim</a:t>
            </a:r>
            <a:endParaRPr lang="pt-BR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5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130" y="302593"/>
            <a:ext cx="9404723" cy="953001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LEGISLAÇÃO RSC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050877"/>
            <a:ext cx="8946541" cy="499280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Lei n. 11.784/07 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: estruturação do Plano de Carreira e Cargos de Magistério do EBTT e estabelecimento da Retribuição por Titulação (RT)</a:t>
            </a:r>
          </a:p>
          <a:p>
            <a:pPr>
              <a:spcBef>
                <a:spcPts val="0"/>
              </a:spcBef>
            </a:pPr>
            <a:endParaRPr lang="pt-B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Lei n. 12.772/12 : criação do RSC</a:t>
            </a:r>
          </a:p>
          <a:p>
            <a:pPr>
              <a:spcBef>
                <a:spcPts val="0"/>
              </a:spcBef>
            </a:pPr>
            <a:endParaRPr lang="pt-BR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Portaria n. 491/2013 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do Min. Edu: institui Conselho Permanente para Reconhecimento de Saberes e Competências (CPRSC). Princípio</a:t>
            </a:r>
            <a:b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da Gestão Democrática do Ensino Público. Inclusão do representação dos trabalhadores da educação federal.</a:t>
            </a:r>
          </a:p>
          <a:p>
            <a:pPr>
              <a:spcBef>
                <a:spcPts val="0"/>
              </a:spcBef>
            </a:pPr>
            <a:endParaRPr lang="pt-BR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Resolução n. 01, de 20 de fevereiro de 2014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 da CPRSC</a:t>
            </a:r>
          </a:p>
          <a:p>
            <a:pPr>
              <a:spcBef>
                <a:spcPts val="0"/>
              </a:spcBef>
            </a:pPr>
            <a:endParaRPr lang="pt-BR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Resoluções internas </a:t>
            </a:r>
            <a:r>
              <a:rPr lang="pt-BR" b="1" dirty="0" err="1">
                <a:latin typeface="Cambria" panose="02040503050406030204" pitchFamily="18" charset="0"/>
                <a:ea typeface="Cambria" panose="02040503050406030204" pitchFamily="18" charset="0"/>
              </a:rPr>
              <a:t>IFs</a:t>
            </a:r>
            <a:endParaRPr lang="pt-BR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pt-B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Portaria n. 207/20202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, do Min. Edu.: altera composição do CPRSC abolindo a representação dos trabalhadores da educação federal</a:t>
            </a:r>
          </a:p>
          <a:p>
            <a:pPr>
              <a:spcBef>
                <a:spcPts val="0"/>
              </a:spcBef>
            </a:pPr>
            <a:endParaRPr lang="pt-BR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Resolução n. 3 de 08 de junho de 2021 do CPRSC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2142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5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Mudanças na </a:t>
            </a:r>
            <a:r>
              <a:rPr lang="pt-BR" sz="35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rsc</a:t>
            </a:r>
            <a:br>
              <a:rPr lang="pt-BR" sz="35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sz="35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RESOLUÇÃO n. 03, de 08 de junho de 2021 DA CPRSC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2470245"/>
            <a:ext cx="8946541" cy="377815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Restringe as atividades hábeis à obtenção do RSC àquelas</a:t>
            </a:r>
            <a:b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realizadas em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cinco antes do ingresso do servidor na carreira EBTT;</a:t>
            </a:r>
          </a:p>
          <a:p>
            <a:pPr algn="just"/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Condiciona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a mudança de nível do RSC às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atividades realizadas três anos após a data da última concessão do RSC</a:t>
            </a:r>
          </a:p>
          <a:p>
            <a:pPr marL="0" indent="0" algn="just">
              <a:buNone/>
            </a:pP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Ilegalidade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. Requisitos não previstos em lei </a:t>
            </a:r>
          </a:p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 Aumenta de 50% para 60% a pontuação mínima exigida pelo IF para a certificação pretendida</a:t>
            </a:r>
          </a:p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Exclui a possibilidade de computar pontuação em atividades de “atuação em comissões e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representações institucionais, de classes (atividades sindicais) 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e profissionais” para fins de obtenção do RSC-I  </a:t>
            </a:r>
          </a:p>
        </p:txBody>
      </p:sp>
    </p:spTree>
    <p:extLst>
      <p:ext uri="{BB962C8B-B14F-4D97-AF65-F5344CB8AC3E}">
        <p14:creationId xmlns:p14="http://schemas.microsoft.com/office/powerpoint/2010/main" val="168291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94195"/>
          </a:xfrm>
        </p:spPr>
        <p:txBody>
          <a:bodyPr/>
          <a:lstStyle/>
          <a:p>
            <a: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Mudanças na </a:t>
            </a:r>
            <a:r>
              <a:rPr lang="pt-BR" sz="33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rsc</a:t>
            </a:r>
            <a:b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RESOLUÇÃO n. 03, de 08 de junho de 2021 DA CPRSC</a:t>
            </a: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2388358"/>
            <a:ext cx="8946541" cy="386004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Exclui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a possibilidade de computar pontuação em atividades de “participação em grupos de trabalho e oficinas institucionais” para a obtenção do RSC-II</a:t>
            </a:r>
          </a:p>
          <a:p>
            <a:pPr algn="just"/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Inclusão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do cômputo de pontuação em atividades de “participação como palestrante ou </a:t>
            </a:r>
            <a:r>
              <a:rPr lang="pt-BR" dirty="0" err="1">
                <a:latin typeface="Cambria" panose="02040503050406030204" pitchFamily="18" charset="0"/>
                <a:ea typeface="Cambria" panose="02040503050406030204" pitchFamily="18" charset="0"/>
              </a:rPr>
              <a:t>painelista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em eventos científicos, tecnológicos, esportivos, sociais e/ou culturais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correlatos à sua área de atuação na Instituição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” para a obtenção do RSC-II .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Benéfico</a:t>
            </a:r>
          </a:p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Altera o procedimento de aprovação do regulamento interno para a concessão do RSC para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condicionar a “minuta” da instituição de ensino à análise da CPRSC 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e cujo resultado deve ser objeto de recurso a ser julgado pela própria CPRSC ou, então, homologado pelo Conselho Superior ou instância equivalente da IFE.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Afronta à autonomia do Instituto. Supervisão ministerial</a:t>
            </a:r>
          </a:p>
        </p:txBody>
      </p:sp>
    </p:spTree>
    <p:extLst>
      <p:ext uri="{BB962C8B-B14F-4D97-AF65-F5344CB8AC3E}">
        <p14:creationId xmlns:p14="http://schemas.microsoft.com/office/powerpoint/2010/main" val="29639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94195"/>
          </a:xfrm>
        </p:spPr>
        <p:txBody>
          <a:bodyPr/>
          <a:lstStyle/>
          <a:p>
            <a: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Mudanças na </a:t>
            </a:r>
            <a:r>
              <a:rPr lang="pt-BR" sz="33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rsc</a:t>
            </a:r>
            <a:b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RESOLUÇÃO n. 03, de 08 de junho de 2021 DA CPRSC</a:t>
            </a: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2279176"/>
            <a:ext cx="8946541" cy="3969223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Para fins de concessão do RSC, substitui a apresentação de um “relatório” pela exigência de apresentação de um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“memorial contendo </a:t>
            </a:r>
            <a:r>
              <a:rPr lang="pt-BR" b="1" u="sng" dirty="0">
                <a:latin typeface="Cambria" panose="02040503050406030204" pitchFamily="18" charset="0"/>
                <a:ea typeface="Cambria" panose="02040503050406030204" pitchFamily="18" charset="0"/>
              </a:rPr>
              <a:t>descrição detalhada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da trajetória acadêmica, profissional e intelectual do candidato”.</a:t>
            </a:r>
          </a:p>
          <a:p>
            <a:pPr algn="just"/>
            <a:r>
              <a:rPr lang="pt-BR" b="1" u="sng" dirty="0">
                <a:latin typeface="Cambria" panose="02040503050406030204" pitchFamily="18" charset="0"/>
                <a:ea typeface="Cambria" panose="02040503050406030204" pitchFamily="18" charset="0"/>
              </a:rPr>
              <a:t>Fixa a publicação da concessão do RSC como marco inicial para a produção de efeitos financeiros.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Restrição de direitos não prevista na Lei 12.772/2012</a:t>
            </a:r>
          </a:p>
          <a:p>
            <a:pPr marL="1160463"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OBS: Art. 13-A da Lei 12.772/2012. O efeito financeiro da progressão e da promoção a que se refere o caput do art. 12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ocorrerá a partir da data em que o docente cumprir o interstício e os requisitos estabelecidos em lei para o desenvolvimento na carreira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94195"/>
          </a:xfrm>
        </p:spPr>
        <p:txBody>
          <a:bodyPr/>
          <a:lstStyle/>
          <a:p>
            <a: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Mudanças na </a:t>
            </a:r>
            <a:r>
              <a:rPr lang="pt-BR" sz="33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rsc</a:t>
            </a:r>
            <a:b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RESOLUÇÃO n. 03, de 08 de junho de 2021 DA CPRSC</a:t>
            </a: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2279176"/>
            <a:ext cx="8946541" cy="396922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Retira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a previsão de que a participação do docente como membro avaliador da Comissão Especial poderá ser remunerada enquanto Gratificação por Encargo de Curso e Concurso, estabelecendo apenas que poderá ser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contabilizada dentro da jornada semanal de trabalho até o limite de 04 horas.</a:t>
            </a:r>
          </a:p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São mantidos os regulamentos atualmente vigentes para fins de concessão do RSC.</a:t>
            </a:r>
          </a:p>
          <a:p>
            <a:pPr algn="just"/>
            <a:endParaRPr lang="pt-B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60463" indent="0" algn="just">
              <a:buNone/>
            </a:pP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Art. 17.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Ficam mantidas as regras dos regulamentos atualmente vigentes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, para a concessão do RSC, </a:t>
            </a:r>
            <a:r>
              <a:rPr lang="pt-BR" b="1" dirty="0">
                <a:latin typeface="Cambria" panose="02040503050406030204" pitchFamily="18" charset="0"/>
                <a:ea typeface="Cambria" panose="02040503050406030204" pitchFamily="18" charset="0"/>
              </a:rPr>
              <a:t>até que sobrevenha a aprovação do regulamento interno pelo CPRSC e homologação pelo Conselho Superior 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ou instância equivalente da IFE.</a:t>
            </a:r>
          </a:p>
        </p:txBody>
      </p:sp>
    </p:spTree>
    <p:extLst>
      <p:ext uri="{BB962C8B-B14F-4D97-AF65-F5344CB8AC3E}">
        <p14:creationId xmlns:p14="http://schemas.microsoft.com/office/powerpoint/2010/main" val="149920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94195"/>
          </a:xfrm>
        </p:spPr>
        <p:txBody>
          <a:bodyPr/>
          <a:lstStyle/>
          <a:p>
            <a: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Mudanças na </a:t>
            </a:r>
            <a:r>
              <a:rPr lang="pt-BR" sz="3300" b="1" kern="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rsc</a:t>
            </a:r>
            <a:b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sz="3300" b="1" kern="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RECOMENDAÇÕES </a:t>
            </a: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2101756"/>
            <a:ext cx="8946541" cy="414664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Atuação política para </a:t>
            </a:r>
            <a:r>
              <a:rPr lang="pt-BR" dirty="0" err="1">
                <a:latin typeface="Cambria" panose="02040503050406030204" pitchFamily="18" charset="0"/>
                <a:ea typeface="Cambria" panose="02040503050406030204" pitchFamily="18" charset="0"/>
              </a:rPr>
              <a:t>reinclusão</a:t>
            </a:r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da representação sindical no Conselho Permanente para Reconhecimento de Saberes e Competências e edição de Resolução</a:t>
            </a:r>
          </a:p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 Campanha sindical para que os servidores requeiram o quanto antes o RSC</a:t>
            </a:r>
          </a:p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Campanha sindical para aposentados incentivando ação judicial (requerimento administrativo anterior)</a:t>
            </a:r>
          </a:p>
          <a:p>
            <a:pPr algn="just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</a:rPr>
              <a:t>Recomendação aos docentes cujo direito à RSC seja violado que procurem as assessorias jurídicas locais a fim de que estas promovam a análise da situação individual e adotem as medidas cabíveis para sua resolução</a:t>
            </a:r>
          </a:p>
        </p:txBody>
      </p:sp>
    </p:spTree>
    <p:extLst>
      <p:ext uri="{BB962C8B-B14F-4D97-AF65-F5344CB8AC3E}">
        <p14:creationId xmlns:p14="http://schemas.microsoft.com/office/powerpoint/2010/main" val="1087700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</TotalTime>
  <Words>508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Cambria</vt:lpstr>
      <vt:lpstr>Century Gothic</vt:lpstr>
      <vt:lpstr>Wingdings 3</vt:lpstr>
      <vt:lpstr>Íon</vt:lpstr>
      <vt:lpstr>Mudanças na rsc  Rsc para aposentados e  luta para rsc para técnicos. Questões e obstáculos legais. Possibilidades e caminhos jurídicos</vt:lpstr>
      <vt:lpstr>LEGISLAÇÃO RSC</vt:lpstr>
      <vt:lpstr>Mudanças na rsc RESOLUÇÃO n. 03, de 08 de junho de 2021 DA CPRSC</vt:lpstr>
      <vt:lpstr>Mudanças na rsc RESOLUÇÃO n. 03, de 08 de junho de 2021 DA CPRSC</vt:lpstr>
      <vt:lpstr>Mudanças na rsc RESOLUÇÃO n. 03, de 08 de junho de 2021 DA CPRSC</vt:lpstr>
      <vt:lpstr>Mudanças na rsc RESOLUÇÃO n. 03, de 08 de junho de 2021 DA CPRSC</vt:lpstr>
      <vt:lpstr>Mudanças na rsc RECOMENDAÇÕES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Mudanças na rsc  Rsc para aposentados e  luta para rsc para técnicos. Questões e obstáculos legais. Possibilidades e caminhos jurídicos</dc:title>
  <dc:creator>Carolina Heim</dc:creator>
  <cp:lastModifiedBy>waa_valmir waa_valmir</cp:lastModifiedBy>
  <cp:revision>17</cp:revision>
  <cp:lastPrinted>2022-04-29T19:27:20Z</cp:lastPrinted>
  <dcterms:created xsi:type="dcterms:W3CDTF">2022-04-29T16:26:30Z</dcterms:created>
  <dcterms:modified xsi:type="dcterms:W3CDTF">2022-05-04T22:39:56Z</dcterms:modified>
</cp:coreProperties>
</file>