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66" r:id="rId2"/>
    <p:sldId id="258" r:id="rId3"/>
    <p:sldId id="312" r:id="rId4"/>
    <p:sldId id="304" r:id="rId5"/>
    <p:sldId id="305" r:id="rId6"/>
    <p:sldId id="309" r:id="rId7"/>
    <p:sldId id="315" r:id="rId8"/>
    <p:sldId id="317" r:id="rId9"/>
    <p:sldId id="316" r:id="rId10"/>
    <p:sldId id="306" r:id="rId11"/>
    <p:sldId id="307" r:id="rId12"/>
    <p:sldId id="314" r:id="rId13"/>
    <p:sldId id="310" r:id="rId14"/>
    <p:sldId id="311" r:id="rId15"/>
    <p:sldId id="313" r:id="rId16"/>
    <p:sldId id="319" r:id="rId17"/>
    <p:sldId id="318" r:id="rId18"/>
    <p:sldId id="320" r:id="rId19"/>
    <p:sldId id="321" r:id="rId20"/>
    <p:sldId id="322" r:id="rId21"/>
    <p:sldId id="323" r:id="rId22"/>
    <p:sldId id="324" r:id="rId23"/>
    <p:sldId id="325" r:id="rId24"/>
    <p:sldId id="271" r:id="rId25"/>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6600"/>
    <a:srgbClr val="800000"/>
    <a:srgbClr val="860000"/>
    <a:srgbClr val="460000"/>
    <a:srgbClr val="0000FF"/>
    <a:srgbClr val="FF9900"/>
    <a:srgbClr val="003300"/>
    <a:srgbClr val="06BA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074" autoAdjust="0"/>
    <p:restoredTop sz="94671" autoAdjust="0"/>
  </p:normalViewPr>
  <p:slideViewPr>
    <p:cSldViewPr snapToGrid="0">
      <p:cViewPr varScale="1">
        <p:scale>
          <a:sx n="111" d="100"/>
          <a:sy n="111" d="100"/>
        </p:scale>
        <p:origin x="41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1FE40AF1-9537-464E-8077-FB8968B9DCA0}" type="datetimeFigureOut">
              <a:rPr lang="pt-BR" smtClean="0"/>
              <a:t>04/05/2022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424366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FE40AF1-9537-464E-8077-FB8968B9DCA0}" type="datetimeFigureOut">
              <a:rPr lang="pt-BR" smtClean="0"/>
              <a:t>04/05/2022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148261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FE40AF1-9537-464E-8077-FB8968B9DCA0}" type="datetimeFigureOut">
              <a:rPr lang="pt-BR" smtClean="0"/>
              <a:t>04/05/2022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301695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FE40AF1-9537-464E-8077-FB8968B9DCA0}" type="datetimeFigureOut">
              <a:rPr lang="pt-BR" smtClean="0"/>
              <a:t>04/05/2022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285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1FE40AF1-9537-464E-8077-FB8968B9DCA0}" type="datetimeFigureOut">
              <a:rPr lang="pt-BR" smtClean="0"/>
              <a:t>04/05/2022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191948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FE40AF1-9537-464E-8077-FB8968B9DCA0}" type="datetimeFigureOut">
              <a:rPr lang="pt-BR" smtClean="0"/>
              <a:t>04/05/2022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354829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1FE40AF1-9537-464E-8077-FB8968B9DCA0}" type="datetimeFigureOut">
              <a:rPr lang="pt-BR" smtClean="0"/>
              <a:t>04/05/2022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106060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FE40AF1-9537-464E-8077-FB8968B9DCA0}" type="datetimeFigureOut">
              <a:rPr lang="pt-BR" smtClean="0"/>
              <a:t>04/05/2022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62384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40AF1-9537-464E-8077-FB8968B9DCA0}" type="datetimeFigureOut">
              <a:rPr lang="pt-BR" smtClean="0"/>
              <a:t>04/05/2022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367712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1FE40AF1-9537-464E-8077-FB8968B9DCA0}" type="datetimeFigureOut">
              <a:rPr lang="pt-BR" smtClean="0"/>
              <a:t>04/05/2022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268287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1FE40AF1-9537-464E-8077-FB8968B9DCA0}" type="datetimeFigureOut">
              <a:rPr lang="pt-BR" smtClean="0"/>
              <a:t>04/05/2022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4921EB-3783-4F36-9720-57665CC402A6}" type="slidenum">
              <a:rPr lang="pt-BR" smtClean="0"/>
              <a:t>‹nº›</a:t>
            </a:fld>
            <a:endParaRPr lang="pt-BR"/>
          </a:p>
        </p:txBody>
      </p:sp>
    </p:spTree>
    <p:extLst>
      <p:ext uri="{BB962C8B-B14F-4D97-AF65-F5344CB8AC3E}">
        <p14:creationId xmlns:p14="http://schemas.microsoft.com/office/powerpoint/2010/main" val="146602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40AF1-9537-464E-8077-FB8968B9DCA0}" type="datetimeFigureOut">
              <a:rPr lang="pt-BR" smtClean="0"/>
              <a:t>04/05/2022</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921EB-3783-4F36-9720-57665CC402A6}" type="slidenum">
              <a:rPr lang="pt-BR" smtClean="0"/>
              <a:t>‹nº›</a:t>
            </a:fld>
            <a:endParaRPr lang="pt-BR"/>
          </a:p>
        </p:txBody>
      </p:sp>
    </p:spTree>
    <p:extLst>
      <p:ext uri="{BB962C8B-B14F-4D97-AF65-F5344CB8AC3E}">
        <p14:creationId xmlns:p14="http://schemas.microsoft.com/office/powerpoint/2010/main" val="2766753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lanalto.gov.br/ccivil_03/LEIS/L8112cons.htm#art102iv.." TargetMode="External"/><Relationship Id="rId2" Type="http://schemas.openxmlformats.org/officeDocument/2006/relationships/hyperlink" Target="http://www.planalto.gov.br/ccivil_03/LEIS/L8112cons.htm#art87" TargetMode="External"/><Relationship Id="rId1" Type="http://schemas.openxmlformats.org/officeDocument/2006/relationships/slideLayout" Target="../slideLayouts/slideLayout2.xml"/><Relationship Id="rId5" Type="http://schemas.openxmlformats.org/officeDocument/2006/relationships/hyperlink" Target="http://www.planalto.gov.br/ccivil_03/LEIS/L8112cons.htm#art95" TargetMode="External"/><Relationship Id="rId4" Type="http://schemas.openxmlformats.org/officeDocument/2006/relationships/hyperlink" Target="http://www.planalto.gov.br/ccivil_03/LEIS/L8112cons.htm#art96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72000" y="54000"/>
            <a:ext cx="9000000" cy="6346800"/>
          </a:xfrm>
        </p:spPr>
        <p:txBody>
          <a:bodyPr lIns="36000" tIns="36000" rIns="36000" bIns="36000" anchor="ctr" anchorCtr="0">
            <a:noAutofit/>
          </a:bodyPr>
          <a:lstStyle/>
          <a:p>
            <a:pPr defTabSz="360000">
              <a:lnSpc>
                <a:spcPct val="100000"/>
              </a:lnSpc>
            </a:pPr>
            <a:r>
              <a:rPr lang="pt-BR" sz="3200" b="1" kern="0" cap="small" dirty="0">
                <a:solidFill>
                  <a:schemeClr val="bg1"/>
                </a:solidFill>
                <a:effectLst>
                  <a:outerShdw blurRad="38100" dist="38100" dir="2700000" algn="tl">
                    <a:srgbClr val="000000">
                      <a:alpha val="43137"/>
                    </a:srgbClr>
                  </a:outerShdw>
                </a:effectLst>
                <a:latin typeface="Book Antiqua" panose="02040602050305030304" pitchFamily="18" charset="0"/>
              </a:rPr>
              <a:t>Portaria 983/MEC. Direito a afastamento para mestrado e doutorado para </a:t>
            </a:r>
            <a:r>
              <a:rPr lang="pt-BR" sz="3200" b="1" kern="0" cap="small" dirty="0" err="1">
                <a:solidFill>
                  <a:schemeClr val="bg1"/>
                </a:solidFill>
                <a:effectLst>
                  <a:outerShdw blurRad="38100" dist="38100" dir="2700000" algn="tl">
                    <a:srgbClr val="000000">
                      <a:alpha val="43137"/>
                    </a:srgbClr>
                  </a:outerShdw>
                </a:effectLst>
                <a:latin typeface="Book Antiqua" panose="02040602050305030304" pitchFamily="18" charset="0"/>
              </a:rPr>
              <a:t>taes</a:t>
            </a:r>
            <a:r>
              <a:rPr lang="pt-BR" sz="3200" b="1" kern="0" cap="small" dirty="0">
                <a:solidFill>
                  <a:schemeClr val="bg1"/>
                </a:solidFill>
                <a:effectLst>
                  <a:outerShdw blurRad="38100" dist="38100" dir="2700000" algn="tl">
                    <a:srgbClr val="000000">
                      <a:alpha val="43137"/>
                    </a:srgbClr>
                  </a:outerShdw>
                </a:effectLst>
                <a:latin typeface="Book Antiqua" panose="02040602050305030304" pitchFamily="18" charset="0"/>
              </a:rPr>
              <a:t>. Contagem do tempo em afastamento para aposentadoria especial docente</a:t>
            </a:r>
            <a:endParaRPr lang="pt-BR" sz="3200" b="1" kern="0" cap="small" dirty="0">
              <a:solidFill>
                <a:schemeClr val="accent6">
                  <a:lumMod val="40000"/>
                  <a:lumOff val="60000"/>
                </a:schemeClr>
              </a:solidFill>
              <a:effectLst>
                <a:outerShdw blurRad="38100" dist="38100" dir="2700000" algn="tl">
                  <a:srgbClr val="000000">
                    <a:alpha val="43137"/>
                  </a:srgbClr>
                </a:outerShdw>
              </a:effectLst>
              <a:latin typeface="Book Antiqua" panose="02040602050305030304" pitchFamily="18" charset="0"/>
            </a:endParaRPr>
          </a:p>
        </p:txBody>
      </p:sp>
      <p:sp>
        <p:nvSpPr>
          <p:cNvPr id="3" name="Subtítulo 2"/>
          <p:cNvSpPr>
            <a:spLocks noGrp="1"/>
          </p:cNvSpPr>
          <p:nvPr>
            <p:ph type="subTitle" idx="1"/>
          </p:nvPr>
        </p:nvSpPr>
        <p:spPr>
          <a:xfrm>
            <a:off x="72000" y="5005552"/>
            <a:ext cx="9000000" cy="1798448"/>
          </a:xfrm>
        </p:spPr>
        <p:txBody>
          <a:bodyPr lIns="36000" tIns="36000" rIns="36000" bIns="36000">
            <a:noAutofit/>
          </a:bodyPr>
          <a:lstStyle/>
          <a:p>
            <a:pPr defTabSz="360000">
              <a:lnSpc>
                <a:spcPct val="100000"/>
              </a:lnSpc>
              <a:spcBef>
                <a:spcPts val="800"/>
              </a:spcBef>
              <a:spcAft>
                <a:spcPts val="800"/>
              </a:spcAft>
            </a:pPr>
            <a:r>
              <a:rPr lang="pt-BR" sz="1800" b="1" kern="0" cap="small" dirty="0">
                <a:solidFill>
                  <a:schemeClr val="bg1">
                    <a:lumMod val="65000"/>
                  </a:schemeClr>
                </a:solidFill>
                <a:latin typeface="Book Antiqua" panose="02040602050305030304" pitchFamily="18" charset="0"/>
              </a:rPr>
              <a:t>Valmir Floriano Vieira de Andrade</a:t>
            </a:r>
          </a:p>
          <a:p>
            <a:pPr defTabSz="360000">
              <a:lnSpc>
                <a:spcPct val="100000"/>
              </a:lnSpc>
              <a:spcBef>
                <a:spcPts val="800"/>
              </a:spcBef>
              <a:spcAft>
                <a:spcPts val="800"/>
              </a:spcAft>
            </a:pPr>
            <a:r>
              <a:rPr lang="pt-BR" sz="1400" kern="0" cap="small" dirty="0">
                <a:solidFill>
                  <a:schemeClr val="bg1">
                    <a:lumMod val="65000"/>
                  </a:schemeClr>
                </a:solidFill>
                <a:latin typeface="Book Antiqua" panose="02040602050305030304" pitchFamily="18" charset="0"/>
              </a:rPr>
              <a:t>Wagner Advogados Associados</a:t>
            </a:r>
          </a:p>
          <a:p>
            <a:pPr defTabSz="360000">
              <a:lnSpc>
                <a:spcPct val="100000"/>
              </a:lnSpc>
              <a:spcBef>
                <a:spcPts val="0"/>
              </a:spcBef>
            </a:pPr>
            <a:endParaRPr lang="pt-BR" sz="1400" kern="0" cap="small" dirty="0">
              <a:solidFill>
                <a:schemeClr val="bg1">
                  <a:lumMod val="65000"/>
                </a:schemeClr>
              </a:solidFill>
              <a:latin typeface="Book Antiqua" panose="02040602050305030304" pitchFamily="18" charset="0"/>
            </a:endParaRP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0000" y="540000"/>
            <a:ext cx="1935484" cy="411481"/>
          </a:xfrm>
          <a:prstGeom prst="rect">
            <a:avLst/>
          </a:prstGeom>
        </p:spPr>
      </p:pic>
    </p:spTree>
    <p:extLst>
      <p:ext uri="{BB962C8B-B14F-4D97-AF65-F5344CB8AC3E}">
        <p14:creationId xmlns:p14="http://schemas.microsoft.com/office/powerpoint/2010/main" val="1038966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DAE3A6E-FC4D-4603-B1CC-EB0991A7A7FD}"/>
              </a:ext>
            </a:extLst>
          </p:cNvPr>
          <p:cNvSpPr>
            <a:spLocks noGrp="1"/>
          </p:cNvSpPr>
          <p:nvPr>
            <p:ph idx="1"/>
          </p:nvPr>
        </p:nvSpPr>
        <p:spPr>
          <a:xfrm>
            <a:off x="628650" y="427839"/>
            <a:ext cx="7886700" cy="5981350"/>
          </a:xfrm>
        </p:spPr>
        <p:txBody>
          <a:bodyPr>
            <a:normAutofit fontScale="92500"/>
          </a:bodyPr>
          <a:lstStyle/>
          <a:p>
            <a:r>
              <a:rPr lang="pt-BR" dirty="0"/>
              <a:t>Não se pode confundir, portanto, </a:t>
            </a:r>
            <a:r>
              <a:rPr lang="pt-BR" b="1" dirty="0"/>
              <a:t>I)</a:t>
            </a:r>
            <a:r>
              <a:rPr lang="pt-BR" dirty="0"/>
              <a:t> a carga horária semanal do professor (equivalente à jornada de trabalho prefixada em concurso público), </a:t>
            </a:r>
            <a:r>
              <a:rPr lang="pt-BR" b="1" dirty="0"/>
              <a:t>II) </a:t>
            </a:r>
            <a:r>
              <a:rPr lang="pt-BR" dirty="0"/>
              <a:t>as diretrizes dadas pela LDB no que tange à carga horária mínima anual que é direito dos estudantes (horas letivas, equivalentes a 60 minutos) e </a:t>
            </a:r>
            <a:r>
              <a:rPr lang="pt-BR" b="1" dirty="0"/>
              <a:t>III)</a:t>
            </a:r>
            <a:r>
              <a:rPr lang="pt-BR" dirty="0"/>
              <a:t> as horas-aulas estabelecidas pelas Instituições Federais de Ensino para os fins de organização do seu projeto pedagógico. </a:t>
            </a:r>
          </a:p>
          <a:p>
            <a:r>
              <a:rPr lang="pt-BR" dirty="0"/>
              <a:t>Considerando que o número de “horas-relógio” exigido para fins de organização da jornada de trabalho no que diz respeito ao cômputo da carga horária de cada regime e pela LDB para fins de carga mínima anual de ensino não se confundem com – e nem retiram – a prerrogativa de cada instituição definir a duração da hora-aula, não se admitindo lícita a utilização nesta hipótese.</a:t>
            </a:r>
          </a:p>
          <a:p>
            <a:endParaRPr lang="pt-BR" dirty="0"/>
          </a:p>
        </p:txBody>
      </p:sp>
    </p:spTree>
    <p:extLst>
      <p:ext uri="{BB962C8B-B14F-4D97-AF65-F5344CB8AC3E}">
        <p14:creationId xmlns:p14="http://schemas.microsoft.com/office/powerpoint/2010/main" val="4146071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7095F79-B21F-4E3A-8C35-F51CA34A99FA}"/>
              </a:ext>
            </a:extLst>
          </p:cNvPr>
          <p:cNvSpPr>
            <a:spLocks noGrp="1"/>
          </p:cNvSpPr>
          <p:nvPr>
            <p:ph idx="1"/>
          </p:nvPr>
        </p:nvSpPr>
        <p:spPr>
          <a:xfrm>
            <a:off x="628650" y="453006"/>
            <a:ext cx="7886700" cy="5723957"/>
          </a:xfrm>
        </p:spPr>
        <p:txBody>
          <a:bodyPr>
            <a:normAutofit fontScale="77500" lnSpcReduction="20000"/>
          </a:bodyPr>
          <a:lstStyle/>
          <a:p>
            <a:r>
              <a:rPr lang="pt-BR" b="1" u="sng" dirty="0"/>
              <a:t>Plano Individual de Trabalho e Relatório Individual de Atividades</a:t>
            </a:r>
            <a:endParaRPr lang="pt-BR" u="sng" dirty="0"/>
          </a:p>
          <a:p>
            <a:r>
              <a:rPr lang="pt-BR" dirty="0"/>
              <a:t> Estabelece que os docentes devem apresentar um Plano Individual de Trabalho para cada semestre letivo e, ao seu final, um Relatório Individual de Atividades Desenvolvidas (sendo este passível de utilização </a:t>
            </a:r>
            <a:r>
              <a:rPr lang="pt-BR" i="1" dirty="0"/>
              <a:t>“para fins de distribuição da carga horária e disciplinas, bem como avaliação docente com vistas à progressão funcional, estágio probatório, participação em editais institucionais de capacitação, pesquisa, extensão, remoção, redistribuição, entre outros”</a:t>
            </a:r>
            <a:r>
              <a:rPr lang="pt-BR" dirty="0"/>
              <a:t>).</a:t>
            </a:r>
          </a:p>
          <a:p>
            <a:r>
              <a:rPr lang="pt-BR" dirty="0"/>
              <a:t>Cumpre aos Conselhos Superiores das Instituições Federais de Ensino, no exercício da prerrogativa afeta à autonomia didático-científica, dispor sobre a elaboração da programação dos cursos, das pesquisas, das atividades de extensão e dos planos de carreira docente. Desse modo, resta defeso ao Ministro da Educação o exercício de tais prerrogativas em situações nas quais não exista determinação legal para tanto.</a:t>
            </a:r>
          </a:p>
          <a:p>
            <a:r>
              <a:rPr lang="pt-BR" dirty="0"/>
              <a:t>A instituição publicará, semestralmente, em seu site, os Planos Individuais de Trabalho, os Relatórios Individuais de Atividades Desenvolvidas, a totalização das cargas horárias por grupo de atividades, bem como os indicadores correlatos por docente e por campus.</a:t>
            </a:r>
          </a:p>
          <a:p>
            <a:endParaRPr lang="pt-BR" dirty="0"/>
          </a:p>
          <a:p>
            <a:endParaRPr lang="pt-BR" dirty="0"/>
          </a:p>
          <a:p>
            <a:endParaRPr lang="pt-BR" dirty="0"/>
          </a:p>
        </p:txBody>
      </p:sp>
    </p:spTree>
    <p:extLst>
      <p:ext uri="{BB962C8B-B14F-4D97-AF65-F5344CB8AC3E}">
        <p14:creationId xmlns:p14="http://schemas.microsoft.com/office/powerpoint/2010/main" val="58114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7095F79-B21F-4E3A-8C35-F51CA34A99FA}"/>
              </a:ext>
            </a:extLst>
          </p:cNvPr>
          <p:cNvSpPr>
            <a:spLocks noGrp="1"/>
          </p:cNvSpPr>
          <p:nvPr>
            <p:ph idx="1"/>
          </p:nvPr>
        </p:nvSpPr>
        <p:spPr>
          <a:xfrm>
            <a:off x="628649" y="268448"/>
            <a:ext cx="8288847" cy="6316910"/>
          </a:xfrm>
        </p:spPr>
        <p:txBody>
          <a:bodyPr>
            <a:normAutofit fontScale="92500" lnSpcReduction="10000"/>
          </a:bodyPr>
          <a:lstStyle/>
          <a:p>
            <a:r>
              <a:rPr lang="pt-BR" sz="1800" dirty="0">
                <a:latin typeface="Calibri" panose="020F0502020204030204" pitchFamily="34" charset="0"/>
                <a:cs typeface="Calibri" panose="020F0502020204030204" pitchFamily="34" charset="0"/>
              </a:rPr>
              <a:t>Importante referir que o procedimento instituído pelo Plano Individual de Trabalho e o Relatório Individual de Atividades Desenvolvidas, por si só, já permitem à instituição de ensino a aferição das atividades desempenhadas pelo professor, o que torna repetitivo e dispensável o controle de frequência ou exercícios de atividades em período integral na Instituição. </a:t>
            </a:r>
          </a:p>
          <a:p>
            <a:r>
              <a:rPr lang="pt-BR" sz="1800" dirty="0">
                <a:latin typeface="Calibri" panose="020F0502020204030204" pitchFamily="34" charset="0"/>
                <a:cs typeface="Calibri" panose="020F0502020204030204" pitchFamily="34" charset="0"/>
              </a:rPr>
              <a:t>As atividades de pesquisa e extensão deverão ser tratadas na forma de projetos e/ou ações </a:t>
            </a:r>
            <a:r>
              <a:rPr lang="pt-BR" sz="1800" dirty="0" err="1">
                <a:latin typeface="Calibri" panose="020F0502020204030204" pitchFamily="34" charset="0"/>
                <a:cs typeface="Calibri" panose="020F0502020204030204" pitchFamily="34" charset="0"/>
              </a:rPr>
              <a:t>curricularizadas</a:t>
            </a:r>
            <a:r>
              <a:rPr lang="pt-BR" sz="1800" dirty="0">
                <a:latin typeface="Calibri" panose="020F0502020204030204" pitchFamily="34" charset="0"/>
                <a:cs typeface="Calibri" panose="020F0502020204030204" pitchFamily="34" charset="0"/>
              </a:rPr>
              <a:t>. </a:t>
            </a:r>
          </a:p>
          <a:p>
            <a:r>
              <a:rPr lang="pt-BR" sz="1800" dirty="0">
                <a:latin typeface="Calibri" panose="020F0502020204030204" pitchFamily="34" charset="0"/>
                <a:cs typeface="Calibri" panose="020F0502020204030204" pitchFamily="34" charset="0"/>
              </a:rPr>
              <a:t>A Portaria 983 é desprovida de técnica jurídica, pobre em técnica legislativa, pois: </a:t>
            </a:r>
          </a:p>
          <a:p>
            <a:pPr marL="514350" indent="-514350">
              <a:buAutoNum type="alphaLcParenR"/>
            </a:pPr>
            <a:r>
              <a:rPr lang="pt-BR" sz="1800" dirty="0">
                <a:latin typeface="Calibri" panose="020F0502020204030204" pitchFamily="34" charset="0"/>
                <a:cs typeface="Calibri" panose="020F0502020204030204" pitchFamily="34" charset="0"/>
              </a:rPr>
              <a:t>Estabelece ementa com objeto equivocado, eis que faz menção ao estabelecimento de </a:t>
            </a:r>
            <a:r>
              <a:rPr lang="pt-BR" sz="1800" i="1" dirty="0">
                <a:latin typeface="Calibri" panose="020F0502020204030204" pitchFamily="34" charset="0"/>
                <a:cs typeface="Calibri" panose="020F0502020204030204" pitchFamily="34" charset="0"/>
              </a:rPr>
              <a:t>“diretrizes complementares a Portaria n. 554, 2013, para a regulamentação das atividades docentes, no âmbito da Rede Federal de Educação Profissional, Científica e Tecnológica”</a:t>
            </a:r>
            <a:r>
              <a:rPr lang="pt-BR" sz="1800" dirty="0">
                <a:latin typeface="Calibri" panose="020F0502020204030204" pitchFamily="34" charset="0"/>
                <a:cs typeface="Calibri" panose="020F0502020204030204" pitchFamily="34" charset="0"/>
              </a:rPr>
              <a:t> quando, em verdade, a referida portaria versa sobre objeto absolutamente diverso, isto é, destina-se a estabelecer </a:t>
            </a:r>
            <a:r>
              <a:rPr lang="pt-BR" sz="1800" i="1" dirty="0">
                <a:latin typeface="Calibri" panose="020F0502020204030204" pitchFamily="34" charset="0"/>
                <a:cs typeface="Calibri" panose="020F0502020204030204" pitchFamily="34" charset="0"/>
              </a:rPr>
              <a:t>“as diretrizes gerais para o processo de avaliação de desempenho para fins de progressão e de promoção dos servidores pertencentes ao Plano de Carreiras e Cargos de Magistério Federal das Instituições Federais de Ensino vinculadas ao Ministério da Educação, de que trata o capítulo III da Lei nº 12.772, de 28 de dezembro de 2013”.</a:t>
            </a:r>
          </a:p>
          <a:p>
            <a:pPr marL="514350" indent="-514350">
              <a:buAutoNum type="alphaLcParenR"/>
            </a:pPr>
            <a:r>
              <a:rPr lang="pt-BR" sz="1800" i="1" dirty="0">
                <a:latin typeface="Calibri" panose="020F0502020204030204" pitchFamily="34" charset="0"/>
                <a:cs typeface="Calibri" panose="020F0502020204030204" pitchFamily="34" charset="0"/>
              </a:rPr>
              <a:t>Indica no pr</a:t>
            </a:r>
            <a:r>
              <a:rPr lang="pt-BR" sz="1800" dirty="0">
                <a:latin typeface="Calibri" panose="020F0502020204030204" pitchFamily="34" charset="0"/>
                <a:cs typeface="Calibri" panose="020F0502020204030204" pitchFamily="34" charset="0"/>
              </a:rPr>
              <a:t>eâmbulo o § 4º do art. 14 da Lei n. 12.772/12 como a base legal que fundamenta a sua validade quando, em verdade, este dispositivo não guarda relação com o conteúdo da Portaria n. 983, mas, diversamente, versa sobre o fundamento de validade da Portaria n. 554/2013:</a:t>
            </a:r>
          </a:p>
          <a:p>
            <a:pPr marL="514350" indent="-514350">
              <a:buAutoNum type="alphaLcParenR"/>
            </a:pPr>
            <a:r>
              <a:rPr lang="pt-BR" sz="1800" dirty="0">
                <a:latin typeface="Calibri" panose="020F0502020204030204" pitchFamily="34" charset="0"/>
                <a:cs typeface="Calibri" panose="020F0502020204030204" pitchFamily="34" charset="0"/>
              </a:rPr>
              <a:t>Estabelece conteúdo manifestamente contraditório e ilógico ao convalidar a edição da Portaria n. 17, de maio de 2016, da Secretaria de Educação Profissional e Tecnológica – SETEC e, concomitantemente, revogá-la.</a:t>
            </a:r>
          </a:p>
          <a:p>
            <a:pPr marL="514350" indent="-514350">
              <a:buFont typeface="Arial" panose="020B0604020202020204" pitchFamily="34" charset="0"/>
              <a:buAutoNum type="alphaLcParenR"/>
            </a:pPr>
            <a:r>
              <a:rPr lang="pt-BR" sz="1800" dirty="0">
                <a:latin typeface="Calibri" panose="020F0502020204030204" pitchFamily="34" charset="0"/>
                <a:cs typeface="Calibri" panose="020F0502020204030204" pitchFamily="34" charset="0"/>
              </a:rPr>
              <a:t>- Estabelece referências a alíneas de itens quando não há, no texto da Portaria e do seu Anexo, o uso dessa unidade básica de articulação.</a:t>
            </a:r>
          </a:p>
          <a:p>
            <a:pPr marL="514350" indent="-514350">
              <a:buAutoNum type="alphaLcParenR"/>
            </a:pPr>
            <a:endParaRPr lang="pt-BR" sz="1400" dirty="0"/>
          </a:p>
          <a:p>
            <a:endParaRPr lang="pt-BR" sz="1100" dirty="0"/>
          </a:p>
          <a:p>
            <a:endParaRPr lang="pt-BR" sz="1400" dirty="0"/>
          </a:p>
        </p:txBody>
      </p:sp>
    </p:spTree>
    <p:extLst>
      <p:ext uri="{BB962C8B-B14F-4D97-AF65-F5344CB8AC3E}">
        <p14:creationId xmlns:p14="http://schemas.microsoft.com/office/powerpoint/2010/main" val="339891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7095F79-B21F-4E3A-8C35-F51CA34A99FA}"/>
              </a:ext>
            </a:extLst>
          </p:cNvPr>
          <p:cNvSpPr>
            <a:spLocks noGrp="1"/>
          </p:cNvSpPr>
          <p:nvPr>
            <p:ph idx="1"/>
          </p:nvPr>
        </p:nvSpPr>
        <p:spPr>
          <a:xfrm>
            <a:off x="628650" y="453006"/>
            <a:ext cx="7886700" cy="6157519"/>
          </a:xfrm>
        </p:spPr>
        <p:txBody>
          <a:bodyPr>
            <a:normAutofit fontScale="55000" lnSpcReduction="20000"/>
          </a:bodyPr>
          <a:lstStyle/>
          <a:p>
            <a:r>
              <a:rPr lang="pt-BR" sz="3800" dirty="0"/>
              <a:t>MEC prorrogou para o dia 31 de julho deste ano a data limite para a implementação da Portaria 983.Antes tinha prorrogado até janeiro de 2022, através da Portaria 270, de 3 de maio de 2021. </a:t>
            </a:r>
          </a:p>
          <a:p>
            <a:r>
              <a:rPr lang="pt-BR" sz="3800" dirty="0"/>
              <a:t>Tramita no Congresso Nacional o Projeto de Decreto Legislativo de Sustação de Atos Normativos do Poder Executivo nº 483/2020, que suspende os efeitos da Portaria 983. Também, tramitam sobre o mesmo assunto os PDL nº 484/2020, 485/2020 e 487/2020.</a:t>
            </a:r>
          </a:p>
          <a:p>
            <a:r>
              <a:rPr lang="pt-BR" sz="3800" dirty="0"/>
              <a:t>Foi aprovado na Comissão de Educação e o PDL aguarda a designação de relator na Comissão de Constituição e Justiça da Câmara.</a:t>
            </a:r>
          </a:p>
          <a:p>
            <a:r>
              <a:rPr lang="pt-BR" sz="3800" dirty="0"/>
              <a:t>As IFES possuem sua autonomia nos termos da Lei 11.892/2008 e artigo 207 da Constituição Federal na elaboração e devem observar a legislação de hierarquia superior, necessidade, oportunidade e conveniência. Por isso, importante atuação para não aprovação da regulamentação interna nos termos da Portaria 983, segurando a discussão perante o Conselho Superior. Caso aprovada entendemos pela viabilidade de ação judicial pela Seção Sindical, conforme orientamos em Nota técnica da AJN.</a:t>
            </a:r>
          </a:p>
          <a:p>
            <a:r>
              <a:rPr lang="pt-BR" sz="3800" dirty="0"/>
              <a:t>Além disso, o </a:t>
            </a:r>
            <a:r>
              <a:rPr lang="pt-BR" sz="3800" dirty="0" err="1"/>
              <a:t>Sinasefe</a:t>
            </a:r>
            <a:r>
              <a:rPr lang="pt-BR" sz="3800" dirty="0"/>
              <a:t> tem tratado essa questão no âmbito do Congresso Nacional e, a última hipótese, é a Nacional ajuizar processo. Mas vejam, se o Sindicato Nacional ajuíza uma demanda coletiva e não obtém o resultado prejudicará a todos os demais, inclusive com possíveis reflexos para aquelas Instituições que não aplicaram os efeitos da Portaria 983.</a:t>
            </a:r>
          </a:p>
          <a:p>
            <a:endParaRPr lang="pt-BR" sz="2000" dirty="0"/>
          </a:p>
          <a:p>
            <a:endParaRPr lang="pt-BR" dirty="0"/>
          </a:p>
        </p:txBody>
      </p:sp>
    </p:spTree>
    <p:extLst>
      <p:ext uri="{BB962C8B-B14F-4D97-AF65-F5344CB8AC3E}">
        <p14:creationId xmlns:p14="http://schemas.microsoft.com/office/powerpoint/2010/main" val="387707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38E7-9622-4ED7-86D3-7B5F46F0A82E}"/>
              </a:ext>
            </a:extLst>
          </p:cNvPr>
          <p:cNvSpPr>
            <a:spLocks noGrp="1"/>
          </p:cNvSpPr>
          <p:nvPr>
            <p:ph type="title"/>
          </p:nvPr>
        </p:nvSpPr>
        <p:spPr/>
        <p:txBody>
          <a:bodyPr>
            <a:normAutofit/>
          </a:bodyPr>
          <a:lstStyle/>
          <a:p>
            <a:r>
              <a:rPr lang="pt-BR" sz="2800" b="1" kern="0" cap="small" dirty="0">
                <a:solidFill>
                  <a:srgbClr val="006600"/>
                </a:solidFill>
                <a:effectLst>
                  <a:outerShdw blurRad="38100" dist="38100" dir="2700000" algn="tl">
                    <a:srgbClr val="000000">
                      <a:alpha val="43137"/>
                    </a:srgbClr>
                  </a:outerShdw>
                </a:effectLst>
                <a:latin typeface="Book Antiqua" panose="02040602050305030304" pitchFamily="18" charset="0"/>
              </a:rPr>
              <a:t>Contagem do tempo em afastamento para aposentadoria especial docente</a:t>
            </a:r>
            <a:endParaRPr lang="pt-BR" sz="2800" dirty="0">
              <a:solidFill>
                <a:srgbClr val="006600"/>
              </a:solidFill>
            </a:endParaRPr>
          </a:p>
        </p:txBody>
      </p:sp>
      <p:sp>
        <p:nvSpPr>
          <p:cNvPr id="3" name="Espaço Reservado para Conteúdo 2">
            <a:extLst>
              <a:ext uri="{FF2B5EF4-FFF2-40B4-BE49-F238E27FC236}">
                <a16:creationId xmlns:a16="http://schemas.microsoft.com/office/drawing/2014/main" id="{B4C21F8A-2355-4237-B7E8-DA658CAFDA89}"/>
              </a:ext>
            </a:extLst>
          </p:cNvPr>
          <p:cNvSpPr>
            <a:spLocks noGrp="1"/>
          </p:cNvSpPr>
          <p:nvPr>
            <p:ph idx="1"/>
          </p:nvPr>
        </p:nvSpPr>
        <p:spPr>
          <a:xfrm>
            <a:off x="628650" y="1392572"/>
            <a:ext cx="8280458" cy="5192786"/>
          </a:xfrm>
        </p:spPr>
        <p:txBody>
          <a:bodyPr>
            <a:normAutofit fontScale="25000" lnSpcReduction="20000"/>
          </a:bodyPr>
          <a:lstStyle/>
          <a:p>
            <a:endParaRPr lang="pt-BR" dirty="0"/>
          </a:p>
          <a:p>
            <a:r>
              <a:rPr lang="pt-BR" sz="9600" dirty="0">
                <a:latin typeface="Calibri" panose="020F0502020204030204" pitchFamily="34" charset="0"/>
                <a:cs typeface="Calibri" panose="020F0502020204030204" pitchFamily="34" charset="0"/>
              </a:rPr>
              <a:t>Através do </a:t>
            </a:r>
            <a:r>
              <a:rPr lang="pt-BR" sz="9600" dirty="0">
                <a:effectLst/>
                <a:latin typeface="Calibri" panose="020F0502020204030204" pitchFamily="34" charset="0"/>
                <a:ea typeface="Times New Roman" panose="02020603050405020304" pitchFamily="18" charset="0"/>
                <a:cs typeface="Calibri" panose="020F0502020204030204" pitchFamily="34" charset="0"/>
              </a:rPr>
              <a:t>Ofício-Circular nº 012/2015-CGGP/SAA/SE/MEC informou as </a:t>
            </a:r>
            <a:r>
              <a:rPr lang="pt-BR" sz="9600" dirty="0" err="1">
                <a:effectLst/>
                <a:latin typeface="Calibri" panose="020F0502020204030204" pitchFamily="34" charset="0"/>
                <a:ea typeface="Times New Roman" panose="02020603050405020304" pitchFamily="18" charset="0"/>
                <a:cs typeface="Calibri" panose="020F0502020204030204" pitchFamily="34" charset="0"/>
              </a:rPr>
              <a:t>IFE’s</a:t>
            </a:r>
            <a:r>
              <a:rPr lang="pt-BR" sz="9600" dirty="0">
                <a:effectLst/>
                <a:latin typeface="Calibri" panose="020F0502020204030204" pitchFamily="34" charset="0"/>
                <a:ea typeface="Times New Roman" panose="02020603050405020304" pitchFamily="18" charset="0"/>
                <a:cs typeface="Calibri" panose="020F0502020204030204" pitchFamily="34" charset="0"/>
              </a:rPr>
              <a:t> sobre o entendimento proferido pelo TCU referente a contagem do tempo de serviço para fins de aposentadoria especial de Docente. </a:t>
            </a:r>
          </a:p>
          <a:p>
            <a:pPr algn="just">
              <a:spcBef>
                <a:spcPts val="600"/>
              </a:spcBef>
              <a:spcAft>
                <a:spcPts val="0"/>
              </a:spcAft>
            </a:pPr>
            <a:r>
              <a:rPr lang="pt-BR" sz="9600" dirty="0">
                <a:effectLst/>
                <a:latin typeface="Calibri" panose="020F0502020204030204" pitchFamily="34" charset="0"/>
                <a:ea typeface="Times New Roman" panose="02020603050405020304" pitchFamily="18" charset="0"/>
                <a:cs typeface="Calibri" panose="020F0502020204030204" pitchFamily="34" charset="0"/>
              </a:rPr>
              <a:t>Assim, diz o Ofício que o servidor afastado ou licenciado para estudo não deve ser computado para aposentadoria especial, conforme Acórdão 1.058/2013 – TCU – Segunda Câmara: </a:t>
            </a:r>
          </a:p>
          <a:p>
            <a:pPr marL="0" indent="0" algn="just">
              <a:spcBef>
                <a:spcPts val="600"/>
              </a:spcBef>
              <a:spcAft>
                <a:spcPts val="0"/>
              </a:spcAft>
              <a:buNone/>
            </a:pPr>
            <a:endParaRPr lang="pt-BR" sz="9600" dirty="0">
              <a:effectLst/>
              <a:latin typeface="Calibri" panose="020F0502020204030204" pitchFamily="34" charset="0"/>
              <a:ea typeface="Times New Roman" panose="02020603050405020304" pitchFamily="18" charset="0"/>
              <a:cs typeface="Calibri" panose="020F0502020204030204" pitchFamily="34" charset="0"/>
            </a:endParaRPr>
          </a:p>
          <a:p>
            <a:pPr marL="900113" indent="0" algn="just">
              <a:spcBef>
                <a:spcPts val="300"/>
              </a:spcBef>
              <a:spcAft>
                <a:spcPts val="0"/>
              </a:spcAft>
              <a:buNone/>
            </a:pPr>
            <a:r>
              <a:rPr lang="pt-BR" sz="9600" dirty="0">
                <a:effectLst/>
                <a:latin typeface="Calibri" panose="020F0502020204030204" pitchFamily="34" charset="0"/>
                <a:ea typeface="Times New Roman" panose="02020603050405020304" pitchFamily="18" charset="0"/>
                <a:cs typeface="Calibri" panose="020F0502020204030204" pitchFamily="34" charset="0"/>
              </a:rPr>
              <a:t>“7. No que se refere ao cômputo, para obtenção de aposentadoria especial de professor, do tempo utilizado em afastamento relativo à realização de curso de doutorado, não assiste razão à recorrente. </a:t>
            </a:r>
          </a:p>
          <a:p>
            <a:pPr marL="900113" indent="0" algn="just">
              <a:spcBef>
                <a:spcPts val="300"/>
              </a:spcBef>
              <a:spcAft>
                <a:spcPts val="0"/>
              </a:spcAft>
              <a:buNone/>
            </a:pPr>
            <a:r>
              <a:rPr lang="pt-BR" sz="9600" dirty="0">
                <a:effectLst/>
                <a:latin typeface="Calibri" panose="020F0502020204030204" pitchFamily="34" charset="0"/>
                <a:ea typeface="Times New Roman" panose="02020603050405020304" pitchFamily="18" charset="0"/>
                <a:cs typeface="Calibri" panose="020F0502020204030204" pitchFamily="34" charset="0"/>
              </a:rPr>
              <a:t>Com efeito, a jurisprudência desta Corte é pacífica no sentido de que, para fins de aposentadoria especial de professor, somente é permitida a contagem de efetivo exercício em funções de magistério, desenvolvidas em sala de aula.”</a:t>
            </a:r>
            <a:endParaRPr lang="pt-BR" sz="70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pt-BR" sz="5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942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03965FB-976F-4409-A17F-BFACE169A4EF}"/>
              </a:ext>
            </a:extLst>
          </p:cNvPr>
          <p:cNvSpPr>
            <a:spLocks noGrp="1"/>
          </p:cNvSpPr>
          <p:nvPr>
            <p:ph idx="1"/>
          </p:nvPr>
        </p:nvSpPr>
        <p:spPr>
          <a:xfrm>
            <a:off x="628650" y="471055"/>
            <a:ext cx="7886700" cy="5705908"/>
          </a:xfrm>
        </p:spPr>
        <p:txBody>
          <a:bodyPr>
            <a:normAutofit/>
          </a:bodyPr>
          <a:lstStyle/>
          <a:p>
            <a:r>
              <a:rPr lang="pt-BR" dirty="0"/>
              <a:t>Na época a AJN elaborou a Nota Técnica WAA/SM nº 18/2015 fundamentando o direito a contagem do tempo de afastamento para tempo especial de aposentadoria docente.</a:t>
            </a:r>
          </a:p>
          <a:p>
            <a:r>
              <a:rPr lang="pt-BR" dirty="0"/>
              <a:t>Porém, o Judiciário pacificou que a que a expressão ‘efetivo exercício das funções de magistério’, contém a exigência de que o direito à aposentadoria especial dos professores só se aperfeiçoa quando cumprido totalmente este especial requisito temporal no exercício das específicas funções de magistério, quais sejam, a docência e as funções de direção, coordenação ou assessoramento pedagógico</a:t>
            </a:r>
          </a:p>
          <a:p>
            <a:endParaRPr lang="pt-BR" dirty="0"/>
          </a:p>
        </p:txBody>
      </p:sp>
    </p:spTree>
    <p:extLst>
      <p:ext uri="{BB962C8B-B14F-4D97-AF65-F5344CB8AC3E}">
        <p14:creationId xmlns:p14="http://schemas.microsoft.com/office/powerpoint/2010/main" val="3890443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03965FB-976F-4409-A17F-BFACE169A4EF}"/>
              </a:ext>
            </a:extLst>
          </p:cNvPr>
          <p:cNvSpPr>
            <a:spLocks noGrp="1"/>
          </p:cNvSpPr>
          <p:nvPr>
            <p:ph idx="1"/>
          </p:nvPr>
        </p:nvSpPr>
        <p:spPr>
          <a:xfrm>
            <a:off x="628650" y="471055"/>
            <a:ext cx="7886700" cy="5705908"/>
          </a:xfrm>
        </p:spPr>
        <p:txBody>
          <a:bodyPr>
            <a:normAutofit fontScale="70000" lnSpcReduction="20000"/>
          </a:bodyPr>
          <a:lstStyle/>
          <a:p>
            <a:pPr marL="0" indent="0">
              <a:buNone/>
            </a:pPr>
            <a:r>
              <a:rPr lang="pt-BR" b="1" u="sng" dirty="0"/>
              <a:t>SUPREMO TRIBUNAL FEDERAL – ARE 1226708</a:t>
            </a:r>
          </a:p>
          <a:p>
            <a:pPr marL="0" indent="0">
              <a:buNone/>
            </a:pPr>
            <a:r>
              <a:rPr lang="pt-BR" dirty="0"/>
              <a:t>RECURSO EXTRAORDINÁRIO COM AGRAVO. ADMINISTRATIVO. </a:t>
            </a:r>
            <a:r>
              <a:rPr lang="pt-BR" b="1" dirty="0"/>
              <a:t>APOSENTADORIA ESPECIAL. MAGISTÉRIO. AFASTAMENTO DAS FUNÇÕES PARA ESTUDO. CONTAGEM DE TEMPO DE SERVIÇO DIFERENCIADA. IMPOSSIBILIDADE</a:t>
            </a:r>
            <a:r>
              <a:rPr lang="pt-BR" dirty="0"/>
              <a:t>. </a:t>
            </a:r>
            <a:r>
              <a:rPr lang="pt-BR" b="1" dirty="0"/>
              <a:t>TEMA 965 DE REPERCUSSÃO GERAL. </a:t>
            </a:r>
            <a:r>
              <a:rPr lang="pt-BR" dirty="0"/>
              <a:t>SÚMULA N. 279 DO SUPREMO TRIBUNAL FEDERAL. RECURSO EXTRAORDINÁRIO COM AGRAVO AO QUAL SE NEGA PROVIMENTO.</a:t>
            </a:r>
          </a:p>
          <a:p>
            <a:pPr marL="0" indent="0">
              <a:buNone/>
            </a:pPr>
            <a:r>
              <a:rPr lang="pt-BR" dirty="0"/>
              <a:t>(...)</a:t>
            </a:r>
          </a:p>
          <a:p>
            <a:pPr marL="0" indent="0">
              <a:buNone/>
            </a:pPr>
            <a:r>
              <a:rPr lang="pt-BR" dirty="0"/>
              <a:t>Quanto à impossibilidade de contagem de tempo especial das atividades fora de sala de aula, em sua manifestação nesse paradigma de repercussão geral. o Relator, Ministro Alexandre de Moraes, registra a compatibilidade entre a Súmula n. 726 deste Supremo Tribunal e o que decidido no julgamento da Ação Direta de Inconstitucionalidade n. 3.772/DF:</a:t>
            </a:r>
          </a:p>
          <a:p>
            <a:pPr marL="0" indent="0">
              <a:buNone/>
            </a:pPr>
            <a:r>
              <a:rPr lang="pt-BR" dirty="0"/>
              <a:t>(...)</a:t>
            </a:r>
          </a:p>
          <a:p>
            <a:pPr marL="0" indent="0">
              <a:buNone/>
            </a:pPr>
            <a:r>
              <a:rPr lang="pt-BR" dirty="0">
                <a:solidFill>
                  <a:srgbClr val="C00000"/>
                </a:solidFill>
              </a:rPr>
              <a:t>Este Supremo Tribunal também decidiu que os afastamentos das funções de magistério para estudos não podem ser computados como tempo de serviço diferenciado para fins de aposentadoria especial de professores:</a:t>
            </a:r>
          </a:p>
          <a:p>
            <a:pPr marL="0" indent="0">
              <a:buNone/>
            </a:pPr>
            <a:r>
              <a:rPr lang="pt-BR" dirty="0"/>
              <a:t>(...)</a:t>
            </a:r>
          </a:p>
          <a:p>
            <a:pPr marL="0" indent="0">
              <a:buNone/>
            </a:pPr>
            <a:r>
              <a:rPr lang="pt-BR" dirty="0"/>
              <a:t>O acórdão recorrido harmoniza-se com essa orientação jurisprudencial.</a:t>
            </a:r>
          </a:p>
          <a:p>
            <a:endParaRPr lang="pt-BR" dirty="0"/>
          </a:p>
          <a:p>
            <a:endParaRPr lang="pt-BR" dirty="0"/>
          </a:p>
        </p:txBody>
      </p:sp>
    </p:spTree>
    <p:extLst>
      <p:ext uri="{BB962C8B-B14F-4D97-AF65-F5344CB8AC3E}">
        <p14:creationId xmlns:p14="http://schemas.microsoft.com/office/powerpoint/2010/main" val="129351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03965FB-976F-4409-A17F-BFACE169A4EF}"/>
              </a:ext>
            </a:extLst>
          </p:cNvPr>
          <p:cNvSpPr>
            <a:spLocks noGrp="1"/>
          </p:cNvSpPr>
          <p:nvPr>
            <p:ph idx="1"/>
          </p:nvPr>
        </p:nvSpPr>
        <p:spPr>
          <a:xfrm>
            <a:off x="377505" y="471054"/>
            <a:ext cx="8649049" cy="6198193"/>
          </a:xfrm>
        </p:spPr>
        <p:txBody>
          <a:bodyPr>
            <a:normAutofit fontScale="25000" lnSpcReduction="20000"/>
          </a:bodyPr>
          <a:lstStyle/>
          <a:p>
            <a:r>
              <a:rPr lang="pt-BR" sz="5600" b="1" u="sng" dirty="0"/>
              <a:t>DECISÃO DA TERCEIRA TURMA RECURSAL DOS JUIZADOS ESPECIAIS DO DISTRITO FEDERAL</a:t>
            </a:r>
          </a:p>
          <a:p>
            <a:pPr marL="0" indent="0">
              <a:buNone/>
            </a:pPr>
            <a:r>
              <a:rPr lang="pt-BR" sz="5600" dirty="0"/>
              <a:t>FAZENDA PÚBLICA. ADMINISTRATIVO. PROFESSORA DA SECRETARIA DE EDUCAÇÃO DO DISTRITO FEDERAL AFASTADA PARA ESTUDOS (MESTRADO E DOUTORADO). INVIÁVEL A CONTAGEM DO REFERIDO TEMPO DE AFASTAMENTO PARA FINS DE APOSENTADORIA ESPECIAL (CF, ART. 40, § 1º, III E § 5º E LEI N. 9.394/96, ART. 67 § 2º E LEI DISTRITAL N. 1.816, ART. 5º). RECURSO IMPROVIDO.  </a:t>
            </a:r>
          </a:p>
          <a:p>
            <a:pPr marL="0" indent="0">
              <a:buNone/>
            </a:pPr>
            <a:r>
              <a:rPr lang="pt-BR" sz="5600" dirty="0"/>
              <a:t>I. A regra especial de aposentadoria aos professores (redução de cinco anos, observados os requisitos de idade e de tempo de contribuição – CF, Art. 40, § 1º, III, ‘a’) que comprovem tempo exclusivo de efetivo exercício das funções de magistério na educação infantil, no ensino fundamental e médio (CF, Art. 40, §5º).  </a:t>
            </a:r>
          </a:p>
          <a:p>
            <a:pPr marL="0" indent="0">
              <a:buNone/>
            </a:pPr>
            <a:r>
              <a:rPr lang="pt-BR" sz="5600" dirty="0"/>
              <a:t>II. Nesse contexto, a Lei de Diretrizes e Bases da Educação Nacional dispõe que configuram ‘funções de magistério’ aquelas exercidas por professores no desempenho de atividades educativas em estabelecimento de educação básica em seus diversos níveis e modalidades, incluídas, além da docência propriamente dita, as atividades de direção de unidade escolar e as de coordenação e assessoramento pedagógico (Lei n. 9.394/1996, Art. 67, § 2º).  </a:t>
            </a:r>
          </a:p>
          <a:p>
            <a:pPr marL="0" indent="0">
              <a:buNone/>
            </a:pPr>
            <a:r>
              <a:rPr lang="pt-BR" sz="5600" dirty="0"/>
              <a:t>III. Em 2003, o Supremo Tribunal Federal editou a súmula nº 726, a qual estabelecia que, para efeito de aposentadoria especial de professores, não se computa o tempo de serviço prestado fora da sala de aula. No entanto, com a ADI nº 3772, esse entendimento foi modificado para fixar que a ‘função de magistério não se circunscreve apenas ao trabalho em sala de aula, abrangendo também a preparação de aulas, a correção de provas, o atendimento aos pais e alunos, a coordenação e o assessoramento pedagógico e, ainda, a direção de unidade escolar, bem como as funções de direção, coordenação e assessoramento pedagógico integrantes da carreira do magistério, desde que exercidos, em estabelecimentos de ensino básico, por professores de carreira, excluídos os especialistas em educação, fazendo jus aqueles que as desempenham ao regime especial de aposentadoria estabelecido nos Artigo 40, § 5º e Artigo 201, §8º da Constituição Federal’.  </a:t>
            </a:r>
          </a:p>
          <a:p>
            <a:pPr marL="0" indent="0">
              <a:buNone/>
            </a:pPr>
            <a:r>
              <a:rPr lang="pt-BR" sz="5600" b="1" dirty="0">
                <a:solidFill>
                  <a:srgbClr val="C00000"/>
                </a:solidFill>
              </a:rPr>
              <a:t>IV. Nesse passo, a Lei Distrital nº 1.816 estatui que o(a) servidor(a) ocupante de cargo efetivo de Professor(a) da carreira do Magistério Público do Distrito Federal, quando investido(a) em função de natureza pedagógica, faz jus à contagem desse tempo diferenciado para fins de aposentadoria especial, desde que se tratem de funções gratificadas de natureza pedagógica destinadas ao Diretor, ao Vice-Diretor e ao Assistente de estabelecimento de ensino do quadro de pessoal da Fundação Educacional do Distrito Federal (Artigo 5º), os quais, pela natureza das atividades realizadas, estariam submetidos às condições similares dos professores em regência de classe e no mesmo ambiente de trabalho (estabelecimento de ensino). </a:t>
            </a:r>
            <a:r>
              <a:rPr lang="pt-BR" sz="5600" dirty="0"/>
              <a:t> </a:t>
            </a:r>
          </a:p>
          <a:p>
            <a:pPr marL="0" indent="0">
              <a:buNone/>
            </a:pPr>
            <a:r>
              <a:rPr lang="pt-BR" sz="5600" dirty="0"/>
              <a:t>V. No caso concreto, a autora (professora da Secretaria de Educação do Distrito Federal), nos períodos de 15.3.04 a 20.12.05 e 8.3.10 a 29.7.13, por meio de licença de afastamento para estudos, ficou afastada das atividades pedagógicas em decorrência dos cursos de mestrado e doutorado (Id 6803461). Desse modo, não se constata a subsunção dessa situação fático-jurídica aos pressupostos legais à aplicação do fator redutor do tempo de aposentadoria.  </a:t>
            </a:r>
          </a:p>
          <a:p>
            <a:pPr marL="0" indent="0">
              <a:buNone/>
            </a:pPr>
            <a:r>
              <a:rPr lang="pt-BR" sz="5600" dirty="0"/>
              <a:t>VI. Recurso conhecido e improvido. Sentença confirmada por seus fundamentos. Custas processuais e honorários advocatícios (10% do valor da condenação) pelo recorrente (Lei nº 9.099/95, </a:t>
            </a:r>
            <a:r>
              <a:rPr lang="pt-BR" sz="5600" dirty="0" err="1"/>
              <a:t>Arts</a:t>
            </a:r>
            <a:r>
              <a:rPr lang="pt-BR" sz="5600" dirty="0"/>
              <a:t>. 46 e 55)” (fls. 86-87, vol. 3)</a:t>
            </a:r>
            <a:r>
              <a:rPr lang="pt-BR" sz="7200" dirty="0"/>
              <a:t>.  </a:t>
            </a:r>
          </a:p>
          <a:p>
            <a:endParaRPr lang="pt-BR" dirty="0"/>
          </a:p>
        </p:txBody>
      </p:sp>
    </p:spTree>
    <p:extLst>
      <p:ext uri="{BB962C8B-B14F-4D97-AF65-F5344CB8AC3E}">
        <p14:creationId xmlns:p14="http://schemas.microsoft.com/office/powerpoint/2010/main" val="1984271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084FA5-524F-4DF3-AA54-3571F2C6C4E7}"/>
              </a:ext>
            </a:extLst>
          </p:cNvPr>
          <p:cNvSpPr>
            <a:spLocks noGrp="1"/>
          </p:cNvSpPr>
          <p:nvPr>
            <p:ph type="title"/>
          </p:nvPr>
        </p:nvSpPr>
        <p:spPr>
          <a:xfrm>
            <a:off x="628649" y="218115"/>
            <a:ext cx="8423071" cy="847288"/>
          </a:xfrm>
        </p:spPr>
        <p:txBody>
          <a:bodyPr>
            <a:normAutofit/>
          </a:bodyPr>
          <a:lstStyle/>
          <a:p>
            <a:r>
              <a:rPr lang="pt-BR" sz="2400" b="1" kern="0" cap="small" dirty="0">
                <a:solidFill>
                  <a:srgbClr val="006600"/>
                </a:solidFill>
                <a:effectLst>
                  <a:outerShdw blurRad="38100" dist="38100" dir="2700000" algn="tl">
                    <a:srgbClr val="000000">
                      <a:alpha val="43137"/>
                    </a:srgbClr>
                  </a:outerShdw>
                </a:effectLst>
                <a:latin typeface="Book Antiqua" panose="02040602050305030304" pitchFamily="18" charset="0"/>
              </a:rPr>
              <a:t>Direito de afastamento para mestrado e doutorado para TAE</a:t>
            </a:r>
            <a:endParaRPr lang="pt-BR" sz="2400" dirty="0"/>
          </a:p>
        </p:txBody>
      </p:sp>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989901"/>
            <a:ext cx="7886700" cy="5536734"/>
          </a:xfrm>
        </p:spPr>
        <p:txBody>
          <a:bodyPr>
            <a:normAutofit fontScale="25000" lnSpcReduction="20000"/>
          </a:bodyPr>
          <a:lstStyle/>
          <a:p>
            <a:pPr>
              <a:lnSpc>
                <a:spcPct val="120000"/>
              </a:lnSpc>
            </a:pPr>
            <a:r>
              <a:rPr lang="pt-BR" sz="5600" b="1" dirty="0"/>
              <a:t>A Lei nº 8.112/90, que dispõe sobre o Afastamento para Estudo o Missão no Exterior no artigo 95:</a:t>
            </a:r>
          </a:p>
          <a:p>
            <a:pPr marL="0" indent="0">
              <a:lnSpc>
                <a:spcPct val="120000"/>
              </a:lnSpc>
              <a:buNone/>
            </a:pPr>
            <a:r>
              <a:rPr lang="pt-BR" sz="5600" dirty="0"/>
              <a:t>Art. 95. O Servidor não poderá ausentar-se do País para estudo ou missão oficial, sem autorização do Presidente da República, Presidente dos Órgãos do Poder Legislativo e Presidente do Supremo Tribunal Federal.</a:t>
            </a:r>
          </a:p>
          <a:p>
            <a:pPr marL="0" indent="0">
              <a:lnSpc>
                <a:spcPct val="120000"/>
              </a:lnSpc>
              <a:buNone/>
            </a:pPr>
            <a:r>
              <a:rPr lang="pt-BR" sz="5600" dirty="0"/>
              <a:t>§ 1º A ausência não excederá a 4 (quatro) anos e finda a missão ou estudo, somente decorrido igual período, será permitida nova ausência. </a:t>
            </a:r>
          </a:p>
          <a:p>
            <a:pPr>
              <a:lnSpc>
                <a:spcPct val="120000"/>
              </a:lnSpc>
            </a:pPr>
            <a:r>
              <a:rPr lang="pt-BR" sz="5600" b="1" dirty="0"/>
              <a:t>O Afastamento para Participação em Programa de Pós-Graduação </a:t>
            </a:r>
            <a:r>
              <a:rPr lang="pt-BR" sz="5600" b="1" i="1" dirty="0"/>
              <a:t>Stricto Sensu </a:t>
            </a:r>
            <a:r>
              <a:rPr lang="pt-BR" sz="5600" b="1" dirty="0"/>
              <a:t>no País: </a:t>
            </a:r>
          </a:p>
          <a:p>
            <a:pPr marL="0" indent="0">
              <a:lnSpc>
                <a:spcPct val="120000"/>
              </a:lnSpc>
              <a:buNone/>
            </a:pPr>
            <a:r>
              <a:rPr lang="pt-BR" sz="5600" dirty="0"/>
              <a:t>Art. 96-A.  O servidor poderá, no interesse da Administração, e desde que a participação não possa ocorrer simultaneamente com o exercício do cargo ou mediante compensação de horário, afastar-se do exercício do cargo efetivo, com a respectiva remuneração, para participar em programa de pós-graduação stricto sensu</a:t>
            </a:r>
            <a:r>
              <a:rPr lang="pt-BR" sz="5600" i="1" dirty="0"/>
              <a:t> </a:t>
            </a:r>
            <a:r>
              <a:rPr lang="pt-BR" sz="5600" dirty="0"/>
              <a:t>em instituição de ensino superior no País.                       </a:t>
            </a:r>
          </a:p>
          <a:p>
            <a:pPr marL="0" indent="0">
              <a:lnSpc>
                <a:spcPct val="120000"/>
              </a:lnSpc>
              <a:buNone/>
            </a:pPr>
            <a:r>
              <a:rPr lang="pt-BR" sz="5600" dirty="0"/>
              <a:t>§ 1</a:t>
            </a:r>
            <a:r>
              <a:rPr lang="pt-BR" sz="5600" u="sng" baseline="30000" dirty="0"/>
              <a:t>o</a:t>
            </a:r>
            <a:r>
              <a:rPr lang="pt-BR" sz="5600" dirty="0"/>
              <a:t>  Ato do dirigente máximo do órgão ou entidade definirá, em conformidade com a legislação vigente, os programas de capacitação e os critérios para participação em programas de pós-graduação no País, com ou sem afastamento do servidor, que serão avaliados por um comitê constituído para este fim. </a:t>
            </a:r>
          </a:p>
          <a:p>
            <a:pPr marL="0" indent="0">
              <a:lnSpc>
                <a:spcPct val="120000"/>
              </a:lnSpc>
              <a:buNone/>
            </a:pPr>
            <a:r>
              <a:rPr lang="pt-BR" sz="5600" dirty="0"/>
              <a:t>§ 2</a:t>
            </a:r>
            <a:r>
              <a:rPr lang="pt-BR" sz="5600" u="sng" baseline="30000" dirty="0"/>
              <a:t>o</a:t>
            </a:r>
            <a:r>
              <a:rPr lang="pt-BR" sz="5600" dirty="0"/>
              <a:t>  Os afastamentos para realização de programas de mestrado e doutorado somente serão concedidos aos servidores titulares de cargos efetivos no respectivo órgão ou entidade há pelo menos 3 (três) anos para mestrado e 4 (quatro) anos para doutorado, incluído o período de estágio probatório, que não tenham se afastado por licença para tratar de assuntos particulares para gozo de licença capacitação ou com fundamento neste artigo nos 2 (dois) anos anteriores à data da solicitação de afastamento.   </a:t>
            </a:r>
          </a:p>
          <a:p>
            <a:endParaRPr lang="pt-BR" dirty="0"/>
          </a:p>
        </p:txBody>
      </p:sp>
    </p:spTree>
    <p:extLst>
      <p:ext uri="{BB962C8B-B14F-4D97-AF65-F5344CB8AC3E}">
        <p14:creationId xmlns:p14="http://schemas.microsoft.com/office/powerpoint/2010/main" val="3231612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343949"/>
            <a:ext cx="7886700" cy="6182686"/>
          </a:xfrm>
        </p:spPr>
        <p:txBody>
          <a:bodyPr>
            <a:normAutofit fontScale="70000" lnSpcReduction="20000"/>
          </a:bodyPr>
          <a:lstStyle/>
          <a:p>
            <a:r>
              <a:rPr lang="pt-BR" dirty="0"/>
              <a:t>A Lei nº 11.091, de 2005 (PCCTAE), erige o desenvolvimento do servidor técnico-administrativos no artigo 10, in </a:t>
            </a:r>
            <a:r>
              <a:rPr lang="pt-BR" dirty="0" err="1"/>
              <a:t>verbis</a:t>
            </a:r>
            <a:r>
              <a:rPr lang="pt-BR" dirty="0"/>
              <a:t>: </a:t>
            </a:r>
          </a:p>
          <a:p>
            <a:pPr marL="0" indent="0">
              <a:buNone/>
            </a:pPr>
            <a:r>
              <a:rPr lang="pt-BR" dirty="0"/>
              <a:t>Art. 10. O desenvolvimento do servidor na carreira dar-se-á, exclusivamente, pela mudança de nível de capacitação e de padrão de vencimento mediante, respectivamente, Progressão por Capacitação Profissional ou Progressão por Mérito Profissional. </a:t>
            </a:r>
          </a:p>
          <a:p>
            <a:pPr marL="0" indent="0">
              <a:buNone/>
            </a:pPr>
            <a:r>
              <a:rPr lang="pt-BR" dirty="0"/>
              <a:t>§ 1º Progressão por Capacitação Profissional é a mudança de nível de capacitação, no mesmo cargo e nível de classificação, decorrente da obtenção pelo servidor de certificação em Programa de capacitação, compatível com o cargo ocupado, o ambiente organizacional e a carga horária mínima exigida, respeitado o interstício de 18 (dezoito) meses, nos termos da tabela constante do Anexo III desta Lei. </a:t>
            </a:r>
          </a:p>
          <a:p>
            <a:pPr marL="0" indent="0">
              <a:buNone/>
            </a:pPr>
            <a:r>
              <a:rPr lang="pt-BR" dirty="0"/>
              <a:t>§ 2º Progressão por Mérito Profissional é a mudança para o padrão de vencimento imediatamente subsequente, a cada 2 (dois) anos de efetivo exercício, desde que o servidor apresente resultado fixado em programa de avaliação de desempenho, observado o respectivo nível de capacitação. </a:t>
            </a:r>
          </a:p>
          <a:p>
            <a:pPr marL="0" indent="0">
              <a:buNone/>
            </a:pPr>
            <a:r>
              <a:rPr lang="pt-BR" dirty="0"/>
              <a:t>§ 3º O servidor que fizer jus à Progressão por Capacitação Profissional será posicionado no nível de capacitação subsequente, no mesmo nível de classificação, em padrão de vencimento na mesma posição relativa a que ocupava anteriormente, mantida a distância entre o padrão que ocupava e o padrão inicial do novo nível de capacitação.</a:t>
            </a:r>
          </a:p>
          <a:p>
            <a:pPr marL="0" indent="0">
              <a:buNone/>
            </a:pPr>
            <a:r>
              <a:rPr lang="pt-BR" dirty="0"/>
              <a:t>(...) </a:t>
            </a:r>
          </a:p>
          <a:p>
            <a:endParaRPr lang="pt-BR" dirty="0"/>
          </a:p>
        </p:txBody>
      </p:sp>
    </p:spTree>
    <p:extLst>
      <p:ext uri="{BB962C8B-B14F-4D97-AF65-F5344CB8AC3E}">
        <p14:creationId xmlns:p14="http://schemas.microsoft.com/office/powerpoint/2010/main" val="231596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000" y="36000"/>
            <a:ext cx="9000000" cy="648000"/>
          </a:xfrm>
        </p:spPr>
        <p:txBody>
          <a:bodyPr lIns="36000" tIns="36000" rIns="36000" bIns="36000" anchor="ctr" anchorCtr="0">
            <a:noAutofit/>
          </a:bodyPr>
          <a:lstStyle/>
          <a:p>
            <a:pPr algn="just" defTabSz="360000">
              <a:lnSpc>
                <a:spcPct val="100000"/>
              </a:lnSpc>
            </a:pPr>
            <a:r>
              <a:rPr lang="pt-BR" sz="3200" b="1" kern="0" cap="small" dirty="0">
                <a:solidFill>
                  <a:srgbClr val="003300"/>
                </a:solidFill>
                <a:effectLst>
                  <a:outerShdw blurRad="38100" dist="38100" dir="2700000" algn="tl">
                    <a:srgbClr val="000000">
                      <a:alpha val="43137"/>
                    </a:srgbClr>
                  </a:outerShdw>
                </a:effectLst>
                <a:latin typeface="Book Antiqua" panose="02040602050305030304" pitchFamily="18" charset="0"/>
              </a:rPr>
              <a:t>Portaria 983/</a:t>
            </a:r>
            <a:r>
              <a:rPr lang="pt-BR" sz="3200" b="1" kern="0" cap="small" dirty="0" err="1">
                <a:solidFill>
                  <a:srgbClr val="003300"/>
                </a:solidFill>
                <a:effectLst>
                  <a:outerShdw blurRad="38100" dist="38100" dir="2700000" algn="tl">
                    <a:srgbClr val="000000">
                      <a:alpha val="43137"/>
                    </a:srgbClr>
                  </a:outerShdw>
                </a:effectLst>
                <a:latin typeface="Book Antiqua" panose="02040602050305030304" pitchFamily="18" charset="0"/>
              </a:rPr>
              <a:t>mec</a:t>
            </a:r>
            <a:endParaRPr lang="pt-BR" sz="3200" b="1" kern="0" cap="small" dirty="0">
              <a:solidFill>
                <a:srgbClr val="003300"/>
              </a:solidFill>
              <a:effectLst>
                <a:outerShdw blurRad="38100" dist="38100" dir="2700000" algn="tl">
                  <a:srgbClr val="000000">
                    <a:alpha val="43137"/>
                  </a:srgbClr>
                </a:outerShdw>
              </a:effectLst>
              <a:latin typeface="Book Antiqua" panose="02040602050305030304" pitchFamily="18" charset="0"/>
            </a:endParaRPr>
          </a:p>
        </p:txBody>
      </p:sp>
      <p:sp>
        <p:nvSpPr>
          <p:cNvPr id="3" name="Subtítulo 2"/>
          <p:cNvSpPr>
            <a:spLocks noGrp="1"/>
          </p:cNvSpPr>
          <p:nvPr>
            <p:ph type="subTitle" idx="1"/>
          </p:nvPr>
        </p:nvSpPr>
        <p:spPr>
          <a:xfrm>
            <a:off x="526472" y="756000"/>
            <a:ext cx="8545527" cy="6102000"/>
          </a:xfrm>
        </p:spPr>
        <p:txBody>
          <a:bodyPr lIns="36000" tIns="36000" rIns="36000" bIns="36000">
            <a:noAutofit/>
          </a:bodyPr>
          <a:lstStyle/>
          <a:p>
            <a:pPr algn="l" defTabSz="360000">
              <a:lnSpc>
                <a:spcPct val="100000"/>
              </a:lnSpc>
              <a:spcBef>
                <a:spcPts val="800"/>
              </a:spcBef>
              <a:spcAft>
                <a:spcPts val="800"/>
              </a:spcAft>
            </a:pPr>
            <a:r>
              <a:rPr lang="pt-BR" kern="0" dirty="0">
                <a:latin typeface="Calibri" panose="020F0502020204030204" pitchFamily="34" charset="0"/>
                <a:cs typeface="Calibri" panose="020F0502020204030204" pitchFamily="34" charset="0"/>
              </a:rPr>
              <a:t> </a:t>
            </a:r>
            <a:r>
              <a:rPr lang="pt-BR" kern="0" dirty="0">
                <a:solidFill>
                  <a:srgbClr val="080808"/>
                </a:solidFill>
                <a:latin typeface="Calibri" panose="020F0502020204030204" pitchFamily="34" charset="0"/>
                <a:cs typeface="Calibri" panose="020F0502020204030204" pitchFamily="34" charset="0"/>
              </a:rPr>
              <a:t>- R</a:t>
            </a:r>
            <a:r>
              <a:rPr lang="pt-BR" dirty="0">
                <a:solidFill>
                  <a:srgbClr val="080808"/>
                </a:solidFill>
              </a:rPr>
              <a:t>egulamentação das atividades docentes, no âmbito da Rede Federal de Educação Profissional, Científica e Tecnológica.</a:t>
            </a:r>
          </a:p>
          <a:p>
            <a:pPr algn="l" defTabSz="360000">
              <a:lnSpc>
                <a:spcPct val="100000"/>
              </a:lnSpc>
              <a:spcBef>
                <a:spcPts val="800"/>
              </a:spcBef>
              <a:spcAft>
                <a:spcPts val="800"/>
              </a:spcAft>
              <a:buFontTx/>
              <a:buChar char="-"/>
            </a:pPr>
            <a:r>
              <a:rPr lang="pt-BR" dirty="0">
                <a:solidFill>
                  <a:srgbClr val="080808"/>
                </a:solidFill>
              </a:rPr>
              <a:t> Considera atividades docentes aquelas relativas ao ensino, à pesquisa, à extensão, e à gestão e à representação institucionais. </a:t>
            </a:r>
          </a:p>
          <a:p>
            <a:pPr algn="l"/>
            <a:r>
              <a:rPr lang="pt-BR" dirty="0">
                <a:solidFill>
                  <a:srgbClr val="080808"/>
                </a:solidFill>
              </a:rPr>
              <a:t>- O regulamento das instituições fixará, na composição da carga horária de aulas o mínimo de 14hs. semanais para os docentes em regime de tempo integral e o mínimo de 10hs semanais para os docentes em regime de tempo parcial. Ora, aqui já se percebe que não há proporcionalidade entre o regime de 40hs com 14 </a:t>
            </a:r>
            <a:r>
              <a:rPr lang="pt-BR" dirty="0" err="1">
                <a:solidFill>
                  <a:srgbClr val="080808"/>
                </a:solidFill>
              </a:rPr>
              <a:t>hs</a:t>
            </a:r>
            <a:r>
              <a:rPr lang="pt-BR" dirty="0">
                <a:solidFill>
                  <a:srgbClr val="080808"/>
                </a:solidFill>
              </a:rPr>
              <a:t>. semanais e com 20hs semanais tendo de praticar 10hs-aula. </a:t>
            </a:r>
          </a:p>
          <a:p>
            <a:pPr algn="l">
              <a:buFontTx/>
              <a:buChar char="-"/>
            </a:pPr>
            <a:r>
              <a:rPr lang="pt-BR" dirty="0">
                <a:solidFill>
                  <a:srgbClr val="080808"/>
                </a:solidFill>
              </a:rPr>
              <a:t> Vejam, que essa Portaria diz que é no mínimo 14hs e 10hs-aula semanais, respectivamente, para cada regime. Como estabelece o mínimo, poderá ser fixado então mais pela Instituição.</a:t>
            </a:r>
          </a:p>
          <a:p>
            <a:pPr algn="l">
              <a:buFontTx/>
              <a:buChar char="-"/>
            </a:pPr>
            <a:r>
              <a:rPr lang="pt-BR" dirty="0">
                <a:solidFill>
                  <a:srgbClr val="080808"/>
                </a:solidFill>
              </a:rPr>
              <a:t> Os projetos de pesquisa e extensão deverão ser registrados em sistema oficial da instituição, de acesso público.</a:t>
            </a:r>
          </a:p>
          <a:p>
            <a:pPr marL="342900" indent="-342900" algn="l">
              <a:buFontTx/>
              <a:buChar char="-"/>
            </a:pPr>
            <a:endParaRPr lang="pt-BR" dirty="0"/>
          </a:p>
          <a:p>
            <a:pPr algn="just" defTabSz="360000">
              <a:lnSpc>
                <a:spcPct val="100000"/>
              </a:lnSpc>
              <a:spcBef>
                <a:spcPts val="800"/>
              </a:spcBef>
              <a:spcAft>
                <a:spcPts val="800"/>
              </a:spcAft>
            </a:pPr>
            <a:endParaRPr lang="pt-BR" dirty="0"/>
          </a:p>
          <a:p>
            <a:pPr algn="just" defTabSz="360000">
              <a:lnSpc>
                <a:spcPct val="100000"/>
              </a:lnSpc>
              <a:spcBef>
                <a:spcPts val="800"/>
              </a:spcBef>
              <a:spcAft>
                <a:spcPts val="800"/>
              </a:spcAft>
            </a:pPr>
            <a:endParaRPr lang="pt-BR" dirty="0"/>
          </a:p>
          <a:p>
            <a:pPr algn="just" defTabSz="360000">
              <a:lnSpc>
                <a:spcPct val="100000"/>
              </a:lnSpc>
              <a:spcBef>
                <a:spcPts val="800"/>
              </a:spcBef>
              <a:spcAft>
                <a:spcPts val="800"/>
              </a:spcAft>
            </a:pPr>
            <a:endParaRPr lang="pt-BR" sz="1800" b="1" kern="0" dirty="0">
              <a:solidFill>
                <a:srgbClr val="C00000"/>
              </a:solidFill>
              <a:effectLst>
                <a:outerShdw blurRad="38100" dist="38100" dir="2700000" algn="tl">
                  <a:srgbClr val="000000">
                    <a:alpha val="43137"/>
                  </a:srgbClr>
                </a:outerShdw>
              </a:effectLst>
              <a:latin typeface="Book Antiqua" panose="02040602050305030304" pitchFamily="18" charset="0"/>
            </a:endParaRPr>
          </a:p>
          <a:p>
            <a:pPr algn="just" defTabSz="360000">
              <a:lnSpc>
                <a:spcPct val="100000"/>
              </a:lnSpc>
              <a:spcBef>
                <a:spcPts val="800"/>
              </a:spcBef>
              <a:spcAft>
                <a:spcPts val="800"/>
              </a:spcAft>
            </a:pPr>
            <a:endParaRPr lang="pt-BR" sz="1800" b="1" kern="0" dirty="0">
              <a:solidFill>
                <a:srgbClr val="C00000"/>
              </a:solidFill>
              <a:effectLst>
                <a:outerShdw blurRad="38100" dist="38100" dir="2700000" algn="tl">
                  <a:srgbClr val="000000">
                    <a:alpha val="43137"/>
                  </a:srgbClr>
                </a:outerShdw>
              </a:effectLst>
              <a:latin typeface="Book Antiqua" panose="02040602050305030304" pitchFamily="18" charset="0"/>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52000" y="6048000"/>
            <a:ext cx="721551" cy="720000"/>
          </a:xfrm>
          <a:prstGeom prst="rect">
            <a:avLst/>
          </a:prstGeom>
        </p:spPr>
      </p:pic>
      <p:cxnSp>
        <p:nvCxnSpPr>
          <p:cNvPr id="5" name="Conector reto 4"/>
          <p:cNvCxnSpPr/>
          <p:nvPr/>
        </p:nvCxnSpPr>
        <p:spPr>
          <a:xfrm>
            <a:off x="0" y="612000"/>
            <a:ext cx="8820000" cy="0"/>
          </a:xfrm>
          <a:prstGeom prst="line">
            <a:avLst/>
          </a:prstGeom>
          <a:ln w="63500" cap="flat" cmpd="sng">
            <a:solidFill>
              <a:srgbClr val="003300"/>
            </a:solidFill>
            <a:round/>
            <a:tailEnd type="diamond"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343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343949"/>
            <a:ext cx="7886700" cy="6182686"/>
          </a:xfrm>
        </p:spPr>
        <p:txBody>
          <a:bodyPr>
            <a:normAutofit fontScale="92500" lnSpcReduction="10000"/>
          </a:bodyPr>
          <a:lstStyle/>
          <a:p>
            <a:r>
              <a:rPr lang="pt-BR" dirty="0"/>
              <a:t>§ 6º Para fins de aplicação do disposto no § 1º deste artigo aos servidores titulares de cargos de Nível de Classificação E, a conclusão, com aproveitamento, na condição de aluno regular, de </a:t>
            </a:r>
            <a:r>
              <a:rPr lang="pt-BR" dirty="0">
                <a:solidFill>
                  <a:srgbClr val="C00000"/>
                </a:solidFill>
              </a:rPr>
              <a:t>disciplinas isoladas, que tenham relação direta com as atividades inerentes ao cargo do servidor, em cursos de Mestrado e Doutorado </a:t>
            </a:r>
            <a:r>
              <a:rPr lang="pt-BR" dirty="0"/>
              <a:t>reconhecidos pelo Ministério da Educação - MEC, desde que devidamente comprovada, poderá ser considerada como certificação em Programa de Capacitação para fins de Progressão por Capacitação Profissional, conforme disciplinado em ato do Ministro de Estado da Educação. </a:t>
            </a:r>
          </a:p>
          <a:p>
            <a:r>
              <a:rPr lang="pt-BR" dirty="0"/>
              <a:t>§ 7º A liberação do servidor para a realização de cursos de Mestrado e Doutorado está condicionada ao resultado favorável na avaliação de desempenho.</a:t>
            </a:r>
          </a:p>
          <a:p>
            <a:r>
              <a:rPr lang="pt-BR" dirty="0"/>
              <a:t>O Decreto 5824/2006 regulamenta a concessão do Incentivo à Qualificação. </a:t>
            </a:r>
          </a:p>
        </p:txBody>
      </p:sp>
    </p:spTree>
    <p:extLst>
      <p:ext uri="{BB962C8B-B14F-4D97-AF65-F5344CB8AC3E}">
        <p14:creationId xmlns:p14="http://schemas.microsoft.com/office/powerpoint/2010/main" val="458818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343949"/>
            <a:ext cx="7886700" cy="6182686"/>
          </a:xfrm>
        </p:spPr>
        <p:txBody>
          <a:bodyPr>
            <a:normAutofit fontScale="77500" lnSpcReduction="20000"/>
          </a:bodyPr>
          <a:lstStyle/>
          <a:p>
            <a:r>
              <a:rPr lang="pt-BR" b="1" dirty="0"/>
              <a:t>O Decreto nº 9.991, de 2005, d</a:t>
            </a:r>
            <a:r>
              <a:rPr lang="pt-BR" dirty="0"/>
              <a:t>ispõe sobre a Política Nacional de Desenvolvimento de Pessoas da administração pública federal direta, autárquica e fundacional, e regulamenta dispositivos da Lei nº 8.112, de 11 de dezembro de 1990, quanto a licenças e afastamentos para ações de desenvolvimento.</a:t>
            </a:r>
          </a:p>
          <a:p>
            <a:r>
              <a:rPr lang="pt-BR" dirty="0"/>
              <a:t>Determina que caberá ao órgão central do SIPEC dispor sobre os instrumentos da Plano Nacional de Desenvolvimento de Pessoas e, cada órgão elaborará anualmente o respectivo Plano de Desenvolvimento de Pessoas – PDP.</a:t>
            </a:r>
          </a:p>
          <a:p>
            <a:r>
              <a:rPr lang="pt-BR" dirty="0"/>
              <a:t>No artigo 18, considera afastamento para participação em ações de desenvolvimento a:</a:t>
            </a:r>
          </a:p>
          <a:p>
            <a:r>
              <a:rPr lang="pt-BR" dirty="0">
                <a:solidFill>
                  <a:srgbClr val="080808"/>
                </a:solidFill>
              </a:rPr>
              <a:t>I - licença para capacitação, nos termos do disposto no </a:t>
            </a:r>
            <a:r>
              <a:rPr lang="pt-BR" u="sng" dirty="0">
                <a:solidFill>
                  <a:srgbClr val="080808"/>
                </a:solidFill>
                <a:hlinkClick r:id="rId2">
                  <a:extLst>
                    <a:ext uri="{A12FA001-AC4F-418D-AE19-62706E023703}">
                      <ahyp:hlinkClr xmlns:ahyp="http://schemas.microsoft.com/office/drawing/2018/hyperlinkcolor" val="tx"/>
                    </a:ext>
                  </a:extLst>
                </a:hlinkClick>
              </a:rPr>
              <a:t>art. 87 da Lei nº 8.112, de 11 de dezembro de 1990 </a:t>
            </a:r>
            <a:r>
              <a:rPr lang="pt-BR" u="sng" dirty="0">
                <a:solidFill>
                  <a:srgbClr val="080808"/>
                </a:solidFill>
              </a:rPr>
              <a:t>;</a:t>
            </a:r>
          </a:p>
          <a:p>
            <a:r>
              <a:rPr lang="pt-BR" dirty="0">
                <a:solidFill>
                  <a:srgbClr val="080808"/>
                </a:solidFill>
              </a:rPr>
              <a:t>II - participação em programa de treinamento regularmente instituído, conforme o disposto no </a:t>
            </a:r>
            <a:r>
              <a:rPr lang="pt-BR" dirty="0">
                <a:solidFill>
                  <a:srgbClr val="080808"/>
                </a:solidFill>
                <a:hlinkClick r:id="rId3">
                  <a:extLst>
                    <a:ext uri="{A12FA001-AC4F-418D-AE19-62706E023703}">
                      <ahyp:hlinkClr xmlns:ahyp="http://schemas.microsoft.com/office/drawing/2018/hyperlinkcolor" val="tx"/>
                    </a:ext>
                  </a:extLst>
                </a:hlinkClick>
              </a:rPr>
              <a:t>inciso IV do </a:t>
            </a:r>
            <a:r>
              <a:rPr lang="pt-BR" b="1" dirty="0">
                <a:solidFill>
                  <a:srgbClr val="080808"/>
                </a:solidFill>
                <a:hlinkClick r:id="rId3">
                  <a:extLst>
                    <a:ext uri="{A12FA001-AC4F-418D-AE19-62706E023703}">
                      <ahyp:hlinkClr xmlns:ahyp="http://schemas.microsoft.com/office/drawing/2018/hyperlinkcolor" val="tx"/>
                    </a:ext>
                  </a:extLst>
                </a:hlinkClick>
              </a:rPr>
              <a:t>caput </a:t>
            </a:r>
            <a:r>
              <a:rPr lang="pt-BR" dirty="0">
                <a:solidFill>
                  <a:srgbClr val="080808"/>
                </a:solidFill>
                <a:hlinkClick r:id="rId3">
                  <a:extLst>
                    <a:ext uri="{A12FA001-AC4F-418D-AE19-62706E023703}">
                      <ahyp:hlinkClr xmlns:ahyp="http://schemas.microsoft.com/office/drawing/2018/hyperlinkcolor" val="tx"/>
                    </a:ext>
                  </a:extLst>
                </a:hlinkClick>
              </a:rPr>
              <a:t>do art. 102 da Lei nº 8.112, de 1990 </a:t>
            </a:r>
            <a:r>
              <a:rPr lang="pt-BR" dirty="0">
                <a:solidFill>
                  <a:srgbClr val="080808"/>
                </a:solidFill>
              </a:rPr>
              <a:t>;</a:t>
            </a:r>
          </a:p>
          <a:p>
            <a:r>
              <a:rPr lang="pt-BR" dirty="0">
                <a:solidFill>
                  <a:srgbClr val="C00000"/>
                </a:solidFill>
              </a:rPr>
              <a:t>III - participação em programa de pós-graduação </a:t>
            </a:r>
            <a:r>
              <a:rPr lang="pt-BR" b="1" dirty="0">
                <a:solidFill>
                  <a:srgbClr val="C00000"/>
                </a:solidFill>
              </a:rPr>
              <a:t>stricto sensu </a:t>
            </a:r>
            <a:r>
              <a:rPr lang="pt-BR" dirty="0">
                <a:solidFill>
                  <a:srgbClr val="C00000"/>
                </a:solidFill>
              </a:rPr>
              <a:t>no País, conforme o disposto no </a:t>
            </a:r>
            <a:r>
              <a:rPr lang="pt-BR" dirty="0">
                <a:solidFill>
                  <a:srgbClr val="C00000"/>
                </a:solidFill>
                <a:hlinkClick r:id="rId4">
                  <a:extLst>
                    <a:ext uri="{A12FA001-AC4F-418D-AE19-62706E023703}">
                      <ahyp:hlinkClr xmlns:ahyp="http://schemas.microsoft.com/office/drawing/2018/hyperlinkcolor" val="tx"/>
                    </a:ext>
                  </a:extLst>
                </a:hlinkClick>
              </a:rPr>
              <a:t>art. 96-A da Lei nº 8.112, de 1990 </a:t>
            </a:r>
            <a:r>
              <a:rPr lang="pt-BR" dirty="0">
                <a:solidFill>
                  <a:srgbClr val="C00000"/>
                </a:solidFill>
              </a:rPr>
              <a:t>; e</a:t>
            </a:r>
          </a:p>
          <a:p>
            <a:r>
              <a:rPr lang="pt-BR" dirty="0">
                <a:solidFill>
                  <a:srgbClr val="C00000"/>
                </a:solidFill>
              </a:rPr>
              <a:t>IV - realização de estudo no exterior, conforme o disposto no </a:t>
            </a:r>
            <a:r>
              <a:rPr lang="pt-BR" dirty="0">
                <a:solidFill>
                  <a:srgbClr val="C00000"/>
                </a:solidFill>
                <a:hlinkClick r:id="rId5">
                  <a:extLst>
                    <a:ext uri="{A12FA001-AC4F-418D-AE19-62706E023703}">
                      <ahyp:hlinkClr xmlns:ahyp="http://schemas.microsoft.com/office/drawing/2018/hyperlinkcolor" val="tx"/>
                    </a:ext>
                  </a:extLst>
                </a:hlinkClick>
              </a:rPr>
              <a:t>art. 95 da Lei nº 8.112, de 1990 </a:t>
            </a:r>
            <a:r>
              <a:rPr lang="pt-BR" dirty="0">
                <a:solidFill>
                  <a:srgbClr val="C00000"/>
                </a:solidFill>
              </a:rPr>
              <a:t>.</a:t>
            </a:r>
          </a:p>
          <a:p>
            <a:endParaRPr lang="pt-BR" dirty="0"/>
          </a:p>
          <a:p>
            <a:endParaRPr lang="pt-BR" dirty="0"/>
          </a:p>
          <a:p>
            <a:endParaRPr lang="pt-BR" dirty="0"/>
          </a:p>
        </p:txBody>
      </p:sp>
    </p:spTree>
    <p:extLst>
      <p:ext uri="{BB962C8B-B14F-4D97-AF65-F5344CB8AC3E}">
        <p14:creationId xmlns:p14="http://schemas.microsoft.com/office/powerpoint/2010/main" val="83026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343949"/>
            <a:ext cx="8213346" cy="6182686"/>
          </a:xfrm>
        </p:spPr>
        <p:txBody>
          <a:bodyPr>
            <a:normAutofit fontScale="85000" lnSpcReduction="20000"/>
          </a:bodyPr>
          <a:lstStyle/>
          <a:p>
            <a:pPr marL="0" indent="0"/>
            <a:r>
              <a:rPr lang="pt-BR" sz="2900" dirty="0"/>
              <a:t> Os afastamentos poderão ser concedidos, entre outros critérios, quando a ação de desenvolvimento:</a:t>
            </a:r>
          </a:p>
          <a:p>
            <a:pPr marL="0" indent="0">
              <a:buNone/>
            </a:pPr>
            <a:r>
              <a:rPr lang="pt-BR" sz="2900" dirty="0"/>
              <a:t>I - estiver prevista no PDP do órgão ou da entidade do servidor;</a:t>
            </a:r>
          </a:p>
          <a:p>
            <a:pPr marL="0" indent="0">
              <a:buNone/>
            </a:pPr>
            <a:r>
              <a:rPr lang="pt-BR" sz="2900" dirty="0"/>
              <a:t>II - estiver alinhada ao desenvolvimento do servidor nas competências relativas:</a:t>
            </a:r>
          </a:p>
          <a:p>
            <a:pPr marL="0" indent="0">
              <a:buNone/>
            </a:pPr>
            <a:r>
              <a:rPr lang="pt-BR" sz="2900" dirty="0"/>
              <a:t>a) ao seu órgão de exercício ou de lotação;</a:t>
            </a:r>
          </a:p>
          <a:p>
            <a:pPr marL="0" indent="0">
              <a:buNone/>
            </a:pPr>
            <a:r>
              <a:rPr lang="pt-BR" sz="2900" dirty="0"/>
              <a:t>b) à sua carreira ou cargo efetivo; ou        </a:t>
            </a:r>
          </a:p>
          <a:p>
            <a:pPr marL="0" indent="0">
              <a:buNone/>
            </a:pPr>
            <a:r>
              <a:rPr lang="pt-BR" sz="2900" dirty="0"/>
              <a:t>c) ao seu cargo em comissão ou à sua função de confiança, e </a:t>
            </a:r>
          </a:p>
          <a:p>
            <a:pPr marL="0" indent="0">
              <a:buNone/>
            </a:pPr>
            <a:r>
              <a:rPr lang="pt-BR" sz="2900" dirty="0"/>
              <a:t>III - o horário ou o local da ação de desenvolvimento inviabilizar o cumprimento das atividades previstas ou a jornada semanal de trabalho do servidor. .</a:t>
            </a:r>
          </a:p>
          <a:p>
            <a:pPr marL="0" indent="0">
              <a:buFontTx/>
              <a:buChar char="-"/>
            </a:pPr>
            <a:r>
              <a:rPr lang="pt-BR" sz="2900" dirty="0"/>
              <a:t>Cabe à autoridade máxima do órgão ou da entidade de exercício do servidor autorizar o afastamento.</a:t>
            </a:r>
          </a:p>
          <a:p>
            <a:pPr marL="0" indent="0">
              <a:buFontTx/>
              <a:buChar char="-"/>
            </a:pPr>
            <a:r>
              <a:rPr lang="pt-BR" sz="2900" dirty="0"/>
              <a:t>Os afastamentos para participar de programas de pós-graduação stricto sensu</a:t>
            </a:r>
            <a:r>
              <a:rPr lang="pt-BR" sz="2900" b="1" dirty="0"/>
              <a:t> </a:t>
            </a:r>
            <a:r>
              <a:rPr lang="pt-BR" sz="2900" dirty="0"/>
              <a:t>serão precedidos de processo seletivo, conduzido e regulado pelos órgãos e pelas entidades do SIPEC, com critérios de elegibilidade isonômicos e transparentes.</a:t>
            </a:r>
          </a:p>
          <a:p>
            <a:pPr marL="0" indent="0">
              <a:buFontTx/>
              <a:buChar char="-"/>
            </a:pPr>
            <a:endParaRPr lang="pt-BR" dirty="0"/>
          </a:p>
          <a:p>
            <a:pPr>
              <a:buFontTx/>
              <a:buChar char="-"/>
            </a:pPr>
            <a:endParaRPr lang="pt-BR" dirty="0"/>
          </a:p>
          <a:p>
            <a:endParaRPr lang="pt-BR" dirty="0"/>
          </a:p>
          <a:p>
            <a:endParaRPr lang="pt-BR" dirty="0"/>
          </a:p>
          <a:p>
            <a:endParaRPr lang="pt-BR" dirty="0"/>
          </a:p>
        </p:txBody>
      </p:sp>
    </p:spTree>
    <p:extLst>
      <p:ext uri="{BB962C8B-B14F-4D97-AF65-F5344CB8AC3E}">
        <p14:creationId xmlns:p14="http://schemas.microsoft.com/office/powerpoint/2010/main" val="221197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45E5AB2-9085-4D51-9D25-0145CC066A5A}"/>
              </a:ext>
            </a:extLst>
          </p:cNvPr>
          <p:cNvSpPr>
            <a:spLocks noGrp="1"/>
          </p:cNvSpPr>
          <p:nvPr>
            <p:ph idx="1"/>
          </p:nvPr>
        </p:nvSpPr>
        <p:spPr>
          <a:xfrm>
            <a:off x="628650" y="343949"/>
            <a:ext cx="8213346" cy="6182686"/>
          </a:xfrm>
        </p:spPr>
        <p:txBody>
          <a:bodyPr>
            <a:normAutofit fontScale="92500" lnSpcReduction="20000"/>
          </a:bodyPr>
          <a:lstStyle/>
          <a:p>
            <a:pPr marL="0" indent="0"/>
            <a:r>
              <a:rPr lang="pt-BR" sz="2900" dirty="0"/>
              <a:t> </a:t>
            </a:r>
            <a:r>
              <a:rPr lang="pt-BR" dirty="0"/>
              <a:t>O Decreto n. 9.991/2019 delega ao órgão ou entidade a responsabilidade de estabelecer o quantitativo máximo de servidores que usufruirão a licença para capacitação simultaneamente, com base em seu planejamento estratégico; contudo, </a:t>
            </a:r>
            <a:r>
              <a:rPr lang="pt-BR" dirty="0">
                <a:solidFill>
                  <a:srgbClr val="C00000"/>
                </a:solidFill>
              </a:rPr>
              <a:t>este quantitativo não poderá ser superior a 5% (cinco por cento) dos servidores em exercício no órgão ou na entidade</a:t>
            </a:r>
            <a:r>
              <a:rPr lang="pt-BR" dirty="0"/>
              <a:t>, sendo que eventual resultado fracionário será arredondado para o número inteiro imediatamente superior.</a:t>
            </a:r>
          </a:p>
          <a:p>
            <a:pPr marL="0" indent="0"/>
            <a:r>
              <a:rPr lang="pt-BR" dirty="0"/>
              <a:t> A autoridade responsável pela concessão da licença para capacitação deverá considerar, também, se o afastamento do servidor inviabilizará o funcionamento do órgão ou da entidade, bem como os períodos de maior demanda de força de trabalho.</a:t>
            </a:r>
          </a:p>
          <a:p>
            <a:pPr marL="0" indent="0"/>
            <a:r>
              <a:rPr lang="pt-BR"/>
              <a:t> Por fim, no que diz respeito à licença para capacitação, destaca-se que o servidor só poderá se ausentar das atividades no órgão ou na entidade de exercício após a publicação do ato de concessão do direito, que deverá ocorrer no prazo de 30 (trinta) dias contados da data de apresentação dos documentos necessários. </a:t>
            </a:r>
          </a:p>
          <a:p>
            <a:pPr marL="0" indent="0"/>
            <a:endParaRPr lang="pt-BR" dirty="0"/>
          </a:p>
          <a:p>
            <a:pPr>
              <a:buFontTx/>
              <a:buChar char="-"/>
            </a:pPr>
            <a:endParaRPr lang="pt-BR" dirty="0"/>
          </a:p>
          <a:p>
            <a:endParaRPr lang="pt-BR" dirty="0"/>
          </a:p>
          <a:p>
            <a:endParaRPr lang="pt-BR" dirty="0"/>
          </a:p>
          <a:p>
            <a:endParaRPr lang="pt-BR" dirty="0"/>
          </a:p>
        </p:txBody>
      </p:sp>
    </p:spTree>
    <p:extLst>
      <p:ext uri="{BB962C8B-B14F-4D97-AF65-F5344CB8AC3E}">
        <p14:creationId xmlns:p14="http://schemas.microsoft.com/office/powerpoint/2010/main" val="1328536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000" y="5186994"/>
            <a:ext cx="9000000" cy="1617005"/>
          </a:xfrm>
        </p:spPr>
        <p:txBody>
          <a:bodyPr lIns="36000" tIns="36000" rIns="36000" bIns="36000">
            <a:noAutofit/>
          </a:bodyPr>
          <a:lstStyle/>
          <a:p>
            <a:pPr defTabSz="360000">
              <a:lnSpc>
                <a:spcPct val="100000"/>
              </a:lnSpc>
              <a:spcBef>
                <a:spcPts val="0"/>
              </a:spcBef>
            </a:pPr>
            <a:r>
              <a:rPr lang="pt-BR" sz="1400" kern="0" dirty="0">
                <a:solidFill>
                  <a:schemeClr val="bg1">
                    <a:lumMod val="65000"/>
                  </a:schemeClr>
                </a:solidFill>
                <a:latin typeface="Book Antiqua" panose="02040602050305030304" pitchFamily="18" charset="0"/>
              </a:rPr>
              <a:t>BRASÍLIA/DF</a:t>
            </a:r>
          </a:p>
          <a:p>
            <a:pPr defTabSz="360000">
              <a:lnSpc>
                <a:spcPct val="100000"/>
              </a:lnSpc>
              <a:spcBef>
                <a:spcPts val="0"/>
              </a:spcBef>
            </a:pPr>
            <a:r>
              <a:rPr lang="pt-BR" sz="1400" b="1" kern="0" dirty="0">
                <a:solidFill>
                  <a:schemeClr val="bg1"/>
                </a:solidFill>
                <a:latin typeface="Book Antiqua" panose="02040602050305030304" pitchFamily="18" charset="0"/>
              </a:rPr>
              <a:t>www.wagner.adv.br</a:t>
            </a:r>
          </a:p>
          <a:p>
            <a:pPr defTabSz="360000">
              <a:lnSpc>
                <a:spcPct val="100000"/>
              </a:lnSpc>
              <a:spcBef>
                <a:spcPts val="0"/>
              </a:spcBef>
            </a:pPr>
            <a:r>
              <a:rPr lang="pt-BR" sz="1400" b="1" kern="0" dirty="0">
                <a:solidFill>
                  <a:schemeClr val="bg1"/>
                </a:solidFill>
                <a:latin typeface="Book Antiqua" panose="02040602050305030304" pitchFamily="18" charset="0"/>
              </a:rPr>
              <a:t>wagner@wagner.adv.br</a:t>
            </a:r>
          </a:p>
          <a:p>
            <a:r>
              <a:rPr lang="pt-BR" sz="1400" b="1" dirty="0">
                <a:solidFill>
                  <a:schemeClr val="bg1"/>
                </a:solidFill>
                <a:latin typeface="Book Antiqua" panose="02040602050305030304" pitchFamily="18" charset="0"/>
              </a:rPr>
              <a:t>Santa Maria . Belém . Belo Horizonte . Brasília . Cuiabá . Curitiba . Florianópolis</a:t>
            </a:r>
            <a:endParaRPr lang="pt-BR" sz="1400" dirty="0">
              <a:solidFill>
                <a:schemeClr val="bg1"/>
              </a:solidFill>
              <a:latin typeface="Book Antiqua" panose="02040602050305030304" pitchFamily="18" charset="0"/>
            </a:endParaRPr>
          </a:p>
          <a:p>
            <a:r>
              <a:rPr lang="pt-BR" sz="1400" b="1" dirty="0">
                <a:solidFill>
                  <a:schemeClr val="bg1"/>
                </a:solidFill>
                <a:latin typeface="Book Antiqua" panose="02040602050305030304" pitchFamily="18" charset="0"/>
              </a:rPr>
              <a:t>Goiânia . Macapá . Pelotas . Porto Alegre . Recife . Rio de Janeiro . São Luís . São Paulo</a:t>
            </a:r>
            <a:endParaRPr lang="pt-BR" sz="1400" b="1" kern="0" dirty="0">
              <a:solidFill>
                <a:schemeClr val="bg1"/>
              </a:solidFill>
              <a:latin typeface="Book Antiqua" panose="02040602050305030304" pitchFamily="18" charset="0"/>
            </a:endParaRP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6561" y="2520000"/>
            <a:ext cx="5810877" cy="1234500"/>
          </a:xfrm>
          <a:prstGeom prst="rect">
            <a:avLst/>
          </a:prstGeom>
        </p:spPr>
      </p:pic>
    </p:spTree>
    <p:extLst>
      <p:ext uri="{BB962C8B-B14F-4D97-AF65-F5344CB8AC3E}">
        <p14:creationId xmlns:p14="http://schemas.microsoft.com/office/powerpoint/2010/main" val="14662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3D1B444-ED97-46D5-99BD-1C0EFFF2EDA4}"/>
              </a:ext>
            </a:extLst>
          </p:cNvPr>
          <p:cNvSpPr>
            <a:spLocks noGrp="1"/>
          </p:cNvSpPr>
          <p:nvPr>
            <p:ph idx="1"/>
          </p:nvPr>
        </p:nvSpPr>
        <p:spPr>
          <a:xfrm>
            <a:off x="628650" y="568036"/>
            <a:ext cx="7886700" cy="5608927"/>
          </a:xfrm>
        </p:spPr>
        <p:txBody>
          <a:bodyPr>
            <a:normAutofit/>
          </a:bodyPr>
          <a:lstStyle/>
          <a:p>
            <a:r>
              <a:rPr lang="pt-BR" dirty="0"/>
              <a:t>a Lei de Diretrizes e Bases da educação nacional, ao dispor especificamente sobre a educação superior, estabelece que, </a:t>
            </a:r>
            <a:r>
              <a:rPr lang="pt-BR" i="1" dirty="0"/>
              <a:t>“nas instituições públicas de educação superior, o professor ficará obrigado ao mínimo de oito horas semanais de aulas”</a:t>
            </a:r>
            <a:r>
              <a:rPr lang="pt-BR" dirty="0"/>
              <a:t> (art. 57). </a:t>
            </a:r>
          </a:p>
          <a:p>
            <a:r>
              <a:rPr lang="pt-BR" dirty="0"/>
              <a:t>são manifestamente ilegais as disposições da Portaria n. 983 afetas à composição da carga horária docente.</a:t>
            </a:r>
          </a:p>
          <a:p>
            <a:r>
              <a:rPr lang="pt-BR" dirty="0"/>
              <a:t>promove ingerência sobre a autonomia didático-científica das instituições de ensino, prática que, constitucional e </a:t>
            </a:r>
            <a:r>
              <a:rPr lang="pt-BR" dirty="0" err="1"/>
              <a:t>infraconstitucionalmente</a:t>
            </a:r>
            <a:r>
              <a:rPr lang="pt-BR" dirty="0"/>
              <a:t>, é vedada ao Poder Executivo.</a:t>
            </a:r>
          </a:p>
          <a:p>
            <a:endParaRPr lang="pt-BR" dirty="0"/>
          </a:p>
          <a:p>
            <a:endParaRPr lang="pt-BR" dirty="0"/>
          </a:p>
        </p:txBody>
      </p:sp>
    </p:spTree>
    <p:extLst>
      <p:ext uri="{BB962C8B-B14F-4D97-AF65-F5344CB8AC3E}">
        <p14:creationId xmlns:p14="http://schemas.microsoft.com/office/powerpoint/2010/main" val="80096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184558" y="218114"/>
            <a:ext cx="8791661" cy="5958849"/>
          </a:xfrm>
        </p:spPr>
        <p:txBody>
          <a:bodyPr>
            <a:noAutofit/>
          </a:bodyPr>
          <a:lstStyle/>
          <a:p>
            <a:pPr marL="0" indent="0"/>
            <a:r>
              <a:rPr lang="pt-BR" sz="2000" b="1" dirty="0">
                <a:effectLst>
                  <a:outerShdw blurRad="38100" dist="38100" dir="2700000" algn="tl">
                    <a:srgbClr val="000000">
                      <a:alpha val="43137"/>
                    </a:srgbClr>
                  </a:outerShdw>
                </a:effectLst>
              </a:rPr>
              <a:t>Hora-aula de 60 minutos. </a:t>
            </a:r>
            <a:r>
              <a:rPr lang="pt-BR" sz="2000" dirty="0"/>
              <a:t>Contraria o entendimento do Conselho Nacional de Educação. </a:t>
            </a:r>
          </a:p>
          <a:p>
            <a:r>
              <a:rPr lang="pt-BR" sz="2000" b="1" dirty="0"/>
              <a:t>Parecer CNE/CEB n. 8/2004</a:t>
            </a:r>
            <a:endParaRPr lang="pt-BR" sz="2000" dirty="0"/>
          </a:p>
          <a:p>
            <a:pPr marL="0" indent="0">
              <a:buNone/>
            </a:pPr>
            <a:r>
              <a:rPr lang="pt-BR" sz="2000" b="1" dirty="0"/>
              <a:t>“A Lei de Diretrizes e Bases da Educação Nacional estabelece a distinção entre hora e hora-aula.</a:t>
            </a:r>
            <a:r>
              <a:rPr lang="pt-BR" sz="2000" dirty="0"/>
              <a:t> </a:t>
            </a:r>
            <a:endParaRPr lang="pt-BR" sz="2000" b="1" dirty="0"/>
          </a:p>
          <a:p>
            <a:pPr marL="0" indent="0">
              <a:buNone/>
            </a:pPr>
            <a:r>
              <a:rPr lang="pt-BR" sz="2000" dirty="0"/>
              <a:t>O direito dos estudantes é o de ter as horas legalmente apontadas dentro do ordenamento jurídico como o mínimo para assegurar um padrão de qualidade no ensino e um elemento de igualdade no país. </a:t>
            </a:r>
            <a:r>
              <a:rPr lang="pt-BR" sz="2000" b="1" dirty="0">
                <a:solidFill>
                  <a:srgbClr val="C00000"/>
                </a:solidFill>
              </a:rPr>
              <a:t>Já a hora-aula é o padrão estabelecido pelo projeto pedagógico da escola, a fim de distribuir o conjunto dos componentes curriculares em um tempo didaticamente aproveitável pelos estudantes, dentro do respeito ao conjunto de horas determinado para a Educação Básica, para a Educação Profissional e para a Educação Superior.</a:t>
            </a:r>
            <a:r>
              <a:rPr lang="pt-BR" sz="2000" b="1" dirty="0"/>
              <a:t> </a:t>
            </a:r>
            <a:r>
              <a:rPr lang="pt-BR" sz="2000" dirty="0"/>
              <a:t>(...)</a:t>
            </a:r>
          </a:p>
          <a:p>
            <a:pPr marL="0" indent="0">
              <a:buNone/>
            </a:pPr>
            <a:r>
              <a:rPr lang="pt-BR" sz="2000" b="1" dirty="0">
                <a:solidFill>
                  <a:srgbClr val="C00000"/>
                </a:solidFill>
              </a:rPr>
              <a:t>A LDB estabelece que no Ensino Fundamental e no Ensino Médio, o efetivo trabalho letivo se constitui de 800 horas por ano de 60 minutos, de 2.400 horas de 60 minutos para o Ensino Médio e da carga horária mínima das habilitações por área na Educação Profissional. Esse é um direito dos estudantes. Ao mesmo tempo, a LDB estabelece que a duração da hora-aula das disciplinas é da competência do projeto pedagógico do estabelecimento. O total do número de horas destinado a cada disciplina também é de competência do projeto pedagógico.</a:t>
            </a:r>
            <a:r>
              <a:rPr lang="pt-BR" sz="2000" dirty="0">
                <a:solidFill>
                  <a:srgbClr val="C00000"/>
                </a:solidFill>
              </a:rPr>
              <a:t>”</a:t>
            </a:r>
          </a:p>
          <a:p>
            <a:pPr marL="0" indent="0">
              <a:buNone/>
            </a:pPr>
            <a:endParaRPr lang="pt-BR" sz="2100" b="1" dirty="0"/>
          </a:p>
        </p:txBody>
      </p:sp>
    </p:spTree>
    <p:extLst>
      <p:ext uri="{BB962C8B-B14F-4D97-AF65-F5344CB8AC3E}">
        <p14:creationId xmlns:p14="http://schemas.microsoft.com/office/powerpoint/2010/main" val="4116745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628649" y="402672"/>
            <a:ext cx="8137845" cy="6023295"/>
          </a:xfrm>
        </p:spPr>
        <p:txBody>
          <a:bodyPr>
            <a:noAutofit/>
          </a:bodyPr>
          <a:lstStyle/>
          <a:p>
            <a:r>
              <a:rPr lang="pt-BR" sz="2000" b="1" dirty="0"/>
              <a:t>Parecer CNE/CP nº 2/2009</a:t>
            </a:r>
            <a:endParaRPr lang="pt-BR" sz="2000" dirty="0"/>
          </a:p>
          <a:p>
            <a:pPr marL="0" indent="0">
              <a:buNone/>
            </a:pPr>
            <a:r>
              <a:rPr lang="pt-BR" sz="2000" dirty="0"/>
              <a:t>“A distribuição das cargas horárias das disciplinas em horários letivos, tradicionalmente, causa grande confusão quanto às cargas horárias efetivas dos cursos. Nunca é demais lembrar, entretanto, que a disciplinarização é um mero recurso didático-pedagógico utilizado pela Instituição Educacional para organizar as atividades de Ensino em função dos resultados de Aprendizagem de seus alunos e da Constituição de Competências Profissionais, enquanto capacidade de articular, mobilizar e colocar em ação conhecimentos, habilidades, atitudes, valores e emoções, para responder aos requerimentos e desafios profissionais de maneira eficiente e eficaz, como cidadão trabalhador. A disciplinarização não pode ser encarada como um fim em si mesma. Ela é, essencialmente, uma atividade-meio. </a:t>
            </a:r>
            <a:r>
              <a:rPr lang="pt-BR" sz="2000" b="1" dirty="0">
                <a:solidFill>
                  <a:srgbClr val="C00000"/>
                </a:solidFill>
              </a:rPr>
              <a:t>Assim, uma IES poderia prever em seu projeto pedagógico trabalhar com aulas de 40, 50, 60 ou 90 minutos. Isto não faz a menor diferença, desde que não comprometa a carga horária final do curso, quanto aos mínimos exigidos pelas Diretrizes Curriculares Nacionais e demais normas legais. Isto significa que a distribuição das atividades discentes ao longo do período letivo é de competência exclusiva da própria IES, segundo sua organização didática, nos termos do seu projeto pedagógico. O conjunto formativo, bem como a carga horária final do curso, por outro lado, devem se manter dentro da norma legal, obedecendo aos mínimos curriculares definidos.</a:t>
            </a:r>
            <a:r>
              <a:rPr lang="pt-BR" sz="2000" dirty="0">
                <a:solidFill>
                  <a:srgbClr val="C00000"/>
                </a:solidFill>
              </a:rPr>
              <a:t> (...)”</a:t>
            </a:r>
            <a:r>
              <a:rPr lang="pt-BR" dirty="0">
                <a:solidFill>
                  <a:srgbClr val="C00000"/>
                </a:solidFill>
              </a:rPr>
              <a:t> </a:t>
            </a:r>
            <a:endParaRPr lang="pt-BR" sz="2400" b="1" dirty="0">
              <a:solidFill>
                <a:srgbClr val="C00000"/>
              </a:solidFill>
            </a:endParaRPr>
          </a:p>
        </p:txBody>
      </p:sp>
    </p:spTree>
    <p:extLst>
      <p:ext uri="{BB962C8B-B14F-4D97-AF65-F5344CB8AC3E}">
        <p14:creationId xmlns:p14="http://schemas.microsoft.com/office/powerpoint/2010/main" val="163528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628649" y="402672"/>
            <a:ext cx="8137845" cy="6023295"/>
          </a:xfrm>
        </p:spPr>
        <p:txBody>
          <a:bodyPr>
            <a:noAutofit/>
          </a:bodyPr>
          <a:lstStyle/>
          <a:p>
            <a:pPr marL="0" indent="0"/>
            <a:r>
              <a:rPr lang="pt-BR" sz="2400" dirty="0"/>
              <a:t> Parecer nº 261/2006 do Conselho Nacional de Educação, é específico quanto ao tema:</a:t>
            </a:r>
          </a:p>
          <a:p>
            <a:pPr marL="0" indent="0">
              <a:buNone/>
            </a:pPr>
            <a:r>
              <a:rPr lang="pt-BR" sz="2400" b="1" dirty="0"/>
              <a:t>“É importante se ter consciência de que “hora” e “hora-aula” não são sinônimos</a:t>
            </a:r>
            <a:r>
              <a:rPr lang="pt-BR" sz="2400" dirty="0"/>
              <a:t>. Hora é um segmento de tempo equivalente ao período de 60 (sessenta) minutos. Hora-aula é o mesmo que hora de atividade ou de trabalho escolar efetivo, sendo esse, portanto, um conceito estritamente acadêmico, ao contrário daquele, que é uma unidade de tempo. </a:t>
            </a:r>
            <a:r>
              <a:rPr lang="pt-BR" sz="2400" b="1" dirty="0">
                <a:solidFill>
                  <a:srgbClr val="C00000"/>
                </a:solidFill>
              </a:rPr>
              <a:t>Deve-se salientar que, como </a:t>
            </a:r>
            <a:r>
              <a:rPr lang="pt-BR" sz="2400" b="1" dirty="0" err="1">
                <a:solidFill>
                  <a:srgbClr val="C00000"/>
                </a:solidFill>
              </a:rPr>
              <a:t>ja</a:t>
            </a:r>
            <a:r>
              <a:rPr lang="pt-BR" sz="2400" b="1" dirty="0">
                <a:solidFill>
                  <a:srgbClr val="C00000"/>
                </a:solidFill>
              </a:rPr>
              <a:t>́ exposto em manifestação deste Conselho, “hora de atividades” e “hora de trabalho escolar efetivo” são conceitos importantes para sacramentar a noção de que aula não se resume apenas à preleção em sala.</a:t>
            </a:r>
            <a:r>
              <a:rPr lang="pt-BR" sz="2400" dirty="0">
                <a:solidFill>
                  <a:srgbClr val="C00000"/>
                </a:solidFill>
              </a:rPr>
              <a:t> </a:t>
            </a:r>
            <a:r>
              <a:rPr lang="pt-BR" sz="2400" b="1" dirty="0">
                <a:solidFill>
                  <a:srgbClr val="C00000"/>
                </a:solidFill>
              </a:rPr>
              <a:t>E mais, na hora escolar brasileira, tornou-se pratica consagrada destinar-se, a cada hora, dez minutos aos chamados “intervalos”. Esse esquema de 50 + 10, em verdade, se enraíza no próprio racionalismo pedagógico, fazendo parte da atividade educativa.”</a:t>
            </a:r>
            <a:endParaRPr lang="pt-BR" sz="2400" dirty="0">
              <a:solidFill>
                <a:srgbClr val="C00000"/>
              </a:solidFill>
            </a:endParaRPr>
          </a:p>
          <a:p>
            <a:pPr marL="0" indent="0">
              <a:buNone/>
            </a:pPr>
            <a:r>
              <a:rPr lang="pt-BR" dirty="0"/>
              <a:t> </a:t>
            </a:r>
            <a:endParaRPr lang="pt-BR" sz="2400" b="1" dirty="0"/>
          </a:p>
        </p:txBody>
      </p:sp>
    </p:spTree>
    <p:extLst>
      <p:ext uri="{BB962C8B-B14F-4D97-AF65-F5344CB8AC3E}">
        <p14:creationId xmlns:p14="http://schemas.microsoft.com/office/powerpoint/2010/main" val="181830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628649" y="402672"/>
            <a:ext cx="8137845" cy="6023295"/>
          </a:xfrm>
        </p:spPr>
        <p:txBody>
          <a:bodyPr>
            <a:noAutofit/>
          </a:bodyPr>
          <a:lstStyle/>
          <a:p>
            <a:pPr marL="0" indent="0"/>
            <a:r>
              <a:rPr lang="pt-BR" sz="2400" dirty="0"/>
              <a:t> A carga horária destinada à preparação deve ser equivalente ao tempo de aula. Assim, um professor ou uma professora no regime de dedicação exclusiva e que ministre o mínimo de aulas previsto (14 </a:t>
            </a:r>
            <a:r>
              <a:rPr lang="pt-BR" sz="2400" dirty="0" err="1"/>
              <a:t>hs</a:t>
            </a:r>
            <a:r>
              <a:rPr lang="pt-BR" sz="2400" dirty="0"/>
              <a:t>), deve utilizar mais 14hs para o preparo do curso e, desse modo, teria apenas 12hs semanais para usar em todas as demais atividades de pesquisa, extensão, gestão e representação institucional. No caso dos docentes em regime de tempo parcial (20h), o limite mínimo de 10 horas, acrescido das 10 relativas à preparação, já levaria ao atingimento da carga horária total de trabalho do profissional, inviabilizando qualquer atividade extra. Ou seja, a portaria impõe uma carga excessiva de tempo de aula e de preparação, dificultando a execução de atividades de extrema relevância, como as de pesquisa e extensão, chegando, inclusive, ao despautério de impedir que professores em regime de tempo parcial exerçam quaisquer funções em adição às que se referem ao ensino em sala de aula.</a:t>
            </a:r>
          </a:p>
          <a:p>
            <a:pPr marL="0" indent="0"/>
            <a:endParaRPr lang="pt-BR" sz="2400" dirty="0">
              <a:solidFill>
                <a:srgbClr val="C00000"/>
              </a:solidFill>
            </a:endParaRPr>
          </a:p>
          <a:p>
            <a:pPr marL="0" indent="0">
              <a:buNone/>
            </a:pPr>
            <a:r>
              <a:rPr lang="pt-BR" dirty="0"/>
              <a:t> </a:t>
            </a:r>
            <a:endParaRPr lang="pt-BR" sz="2400" b="1" dirty="0"/>
          </a:p>
        </p:txBody>
      </p:sp>
    </p:spTree>
    <p:extLst>
      <p:ext uri="{BB962C8B-B14F-4D97-AF65-F5344CB8AC3E}">
        <p14:creationId xmlns:p14="http://schemas.microsoft.com/office/powerpoint/2010/main" val="340637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628649" y="402672"/>
            <a:ext cx="8137845" cy="6023295"/>
          </a:xfrm>
        </p:spPr>
        <p:txBody>
          <a:bodyPr>
            <a:noAutofit/>
          </a:bodyPr>
          <a:lstStyle/>
          <a:p>
            <a:r>
              <a:rPr lang="pt-BR" sz="2400" dirty="0"/>
              <a:t> Ademais, a Lei nº 11.738, de 2008, que estipulou o piso salarial profissional nacional para os profissionais do magistério público da educação básica, também regulamentou a composição da jornada de trabalho dos docentes preconizando que </a:t>
            </a:r>
            <a:r>
              <a:rPr lang="pt-BR" sz="2400" i="1" dirty="0"/>
              <a:t>“Na composição da jornada de trabalho, observar-se-á o limite máximo de 2/3 (dois terços) da carga horária para o desempenho das atividades de interação com os educandos”</a:t>
            </a:r>
            <a:r>
              <a:rPr lang="pt-BR" sz="2400" dirty="0"/>
              <a:t>.</a:t>
            </a:r>
          </a:p>
          <a:p>
            <a:r>
              <a:rPr lang="pt-BR" sz="2400" dirty="0"/>
              <a:t>Nesse sentido, o Supremo Tribunal Federal manifestou-se pela constitucionalidade do artigo ao julgar a Ação Direta de Inconstitucionalidade nº 4167. Assim, um terço da carga horária dos profissionais do magistério público da educação básica deve ser reservada a atividades que não envolvam a interação com os educandos, pressupondo, inclusive, o seu exercício fora do estabelecimento escolar.</a:t>
            </a:r>
          </a:p>
          <a:p>
            <a:pPr marL="0" indent="0"/>
            <a:endParaRPr lang="pt-BR" sz="2400" dirty="0"/>
          </a:p>
          <a:p>
            <a:pPr marL="0" indent="0"/>
            <a:endParaRPr lang="pt-BR" sz="2400" dirty="0">
              <a:solidFill>
                <a:srgbClr val="C00000"/>
              </a:solidFill>
            </a:endParaRPr>
          </a:p>
          <a:p>
            <a:pPr marL="0" indent="0">
              <a:buNone/>
            </a:pPr>
            <a:r>
              <a:rPr lang="pt-BR" dirty="0"/>
              <a:t> </a:t>
            </a:r>
            <a:endParaRPr lang="pt-BR" sz="2400" b="1" dirty="0"/>
          </a:p>
        </p:txBody>
      </p:sp>
    </p:spTree>
    <p:extLst>
      <p:ext uri="{BB962C8B-B14F-4D97-AF65-F5344CB8AC3E}">
        <p14:creationId xmlns:p14="http://schemas.microsoft.com/office/powerpoint/2010/main" val="225630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516A31-005F-4DAE-A3A0-7774D0628F0B}"/>
              </a:ext>
            </a:extLst>
          </p:cNvPr>
          <p:cNvSpPr>
            <a:spLocks noGrp="1"/>
          </p:cNvSpPr>
          <p:nvPr>
            <p:ph idx="1"/>
          </p:nvPr>
        </p:nvSpPr>
        <p:spPr>
          <a:xfrm>
            <a:off x="628649" y="402672"/>
            <a:ext cx="8137845" cy="6023295"/>
          </a:xfrm>
        </p:spPr>
        <p:txBody>
          <a:bodyPr>
            <a:noAutofit/>
          </a:bodyPr>
          <a:lstStyle/>
          <a:p>
            <a:pPr marL="0" indent="0"/>
            <a:r>
              <a:rPr lang="pt-BR" sz="2400" dirty="0"/>
              <a:t> </a:t>
            </a:r>
            <a:r>
              <a:rPr lang="pt-BR" dirty="0"/>
              <a:t>exigência de cumprimento da jornada integral dentro da instituição. Ora professor tem que realizar estudo, planejamento, elaboração de material didático, preparação de aulas, produção e correção dos instrumentos de avaliação e registro acadêmico, elaborar projetos, pesquisas. </a:t>
            </a:r>
          </a:p>
          <a:p>
            <a:pPr marL="0" indent="0"/>
            <a:r>
              <a:rPr lang="pt-BR" dirty="0"/>
              <a:t> Essas atividades não necessitam ser desempenhadas dentro da Instituição. Sequer as Instituições possuem a quantidade de salas, computadores, bibliotecas para tais atividades possibilitando concentração e estudo correto. </a:t>
            </a:r>
          </a:p>
          <a:p>
            <a:pPr marL="0" indent="0"/>
            <a:endParaRPr lang="pt-BR" sz="2400" dirty="0">
              <a:solidFill>
                <a:srgbClr val="C00000"/>
              </a:solidFill>
            </a:endParaRPr>
          </a:p>
          <a:p>
            <a:pPr marL="0" indent="0">
              <a:buNone/>
            </a:pPr>
            <a:r>
              <a:rPr lang="pt-BR" dirty="0"/>
              <a:t> </a:t>
            </a:r>
            <a:endParaRPr lang="pt-BR" sz="2400" b="1" dirty="0"/>
          </a:p>
        </p:txBody>
      </p:sp>
    </p:spTree>
    <p:extLst>
      <p:ext uri="{BB962C8B-B14F-4D97-AF65-F5344CB8AC3E}">
        <p14:creationId xmlns:p14="http://schemas.microsoft.com/office/powerpoint/2010/main" val="3772695841"/>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 id="{A4F0C79C-D9D6-4C07-82CB-F977AB9C7EFA}" vid="{DCF313C2-0ADD-4D24-BE3A-CD9FAA3FEFB4}"/>
    </a:ext>
  </a:extLst>
</a:theme>
</file>

<file path=docProps/app.xml><?xml version="1.0" encoding="utf-8"?>
<Properties xmlns="http://schemas.openxmlformats.org/officeDocument/2006/extended-properties" xmlns:vt="http://schemas.openxmlformats.org/officeDocument/2006/docPropsVTypes">
  <Template>SLIDE</Template>
  <TotalTime>3874</TotalTime>
  <Words>3249</Words>
  <Application>Microsoft Office PowerPoint</Application>
  <PresentationFormat>Apresentação na tela (4:3)</PresentationFormat>
  <Paragraphs>130</Paragraphs>
  <Slides>24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24</vt:i4>
      </vt:variant>
    </vt:vector>
  </HeadingPairs>
  <TitlesOfParts>
    <vt:vector size="30" baseType="lpstr">
      <vt:lpstr>Arial</vt:lpstr>
      <vt:lpstr>Book Antiqua</vt:lpstr>
      <vt:lpstr>Calibri</vt:lpstr>
      <vt:lpstr>Calibri Light</vt:lpstr>
      <vt:lpstr>Times New Roman</vt:lpstr>
      <vt:lpstr>Tema do Office</vt:lpstr>
      <vt:lpstr>Portaria 983/MEC. Direito a afastamento para mestrado e doutorado para taes. Contagem do tempo em afastamento para aposentadoria especial docente</vt:lpstr>
      <vt:lpstr>Portaria 983/mec</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Contagem do tempo em afastamento para aposentadoria especial docente</vt:lpstr>
      <vt:lpstr>Apresentação do PowerPoint</vt:lpstr>
      <vt:lpstr>Apresentação do PowerPoint</vt:lpstr>
      <vt:lpstr>Apresentação do PowerPoint</vt:lpstr>
      <vt:lpstr>Direito de afastamento para mestrado e doutorado para TAE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Decreto n. 9.725/19</dc:title>
  <dc:creator>Jean Felipe Ibaldo C. da Silva</dc:creator>
  <cp:lastModifiedBy>waa_valmir waa_valmir</cp:lastModifiedBy>
  <cp:revision>332</cp:revision>
  <cp:lastPrinted>2019-11-19T22:00:53Z</cp:lastPrinted>
  <dcterms:created xsi:type="dcterms:W3CDTF">2019-10-18T13:06:34Z</dcterms:created>
  <dcterms:modified xsi:type="dcterms:W3CDTF">2022-05-04T21:22:10Z</dcterms:modified>
</cp:coreProperties>
</file>