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 id="2147483708" r:id="rId2"/>
    <p:sldMasterId id="2147483756" r:id="rId3"/>
  </p:sldMasterIdLst>
  <p:notesMasterIdLst>
    <p:notesMasterId r:id="rId20"/>
  </p:notesMasterIdLst>
  <p:sldIdLst>
    <p:sldId id="300" r:id="rId4"/>
    <p:sldId id="323" r:id="rId5"/>
    <p:sldId id="324" r:id="rId6"/>
    <p:sldId id="326" r:id="rId7"/>
    <p:sldId id="331" r:id="rId8"/>
    <p:sldId id="327" r:id="rId9"/>
    <p:sldId id="330" r:id="rId10"/>
    <p:sldId id="333" r:id="rId11"/>
    <p:sldId id="334" r:id="rId12"/>
    <p:sldId id="332" r:id="rId13"/>
    <p:sldId id="329" r:id="rId14"/>
    <p:sldId id="328" r:id="rId15"/>
    <p:sldId id="336" r:id="rId16"/>
    <p:sldId id="335" r:id="rId17"/>
    <p:sldId id="325" r:id="rId18"/>
    <p:sldId id="267" r:id="rId1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ata" initials="R" lastIdx="1" clrIdx="0">
    <p:extLst>
      <p:ext uri="{19B8F6BF-5375-455C-9EA6-DF929625EA0E}">
        <p15:presenceInfo xmlns:p15="http://schemas.microsoft.com/office/powerpoint/2012/main" userId="Rena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00"/>
    <a:srgbClr val="103822"/>
    <a:srgbClr val="0F331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8" autoAdjust="0"/>
    <p:restoredTop sz="92819" autoAdjust="0"/>
  </p:normalViewPr>
  <p:slideViewPr>
    <p:cSldViewPr>
      <p:cViewPr varScale="1">
        <p:scale>
          <a:sx n="99" d="100"/>
          <a:sy n="99" d="100"/>
        </p:scale>
        <p:origin x="159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D4A3D-AAB3-4896-9C9E-D4ACCF945EF6}" type="datetimeFigureOut">
              <a:rPr lang="pt-BR" smtClean="0"/>
              <a:t>29/04/2022</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95525-C9DC-406C-A553-160CECEF962A}" type="slidenum">
              <a:rPr lang="pt-BR" smtClean="0"/>
              <a:t>‹nº›</a:t>
            </a:fld>
            <a:endParaRPr lang="pt-BR"/>
          </a:p>
        </p:txBody>
      </p:sp>
    </p:spTree>
    <p:extLst>
      <p:ext uri="{BB962C8B-B14F-4D97-AF65-F5344CB8AC3E}">
        <p14:creationId xmlns:p14="http://schemas.microsoft.com/office/powerpoint/2010/main" val="861051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br>
              <a:rPr lang="pt-BR" baseline="0" dirty="0"/>
            </a:br>
            <a:endParaRPr lang="pt-BR" baseline="0" dirty="0"/>
          </a:p>
        </p:txBody>
      </p:sp>
      <p:sp>
        <p:nvSpPr>
          <p:cNvPr id="4" name="Espaço Reservado para Número de Slide 3"/>
          <p:cNvSpPr>
            <a:spLocks noGrp="1"/>
          </p:cNvSpPr>
          <p:nvPr>
            <p:ph type="sldNum" sz="quarter" idx="10"/>
          </p:nvPr>
        </p:nvSpPr>
        <p:spPr/>
        <p:txBody>
          <a:bodyPr/>
          <a:lstStyle/>
          <a:p>
            <a:fld id="{9D895525-C9DC-406C-A553-160CECEF962A}" type="slidenum">
              <a:rPr lang="pt-BR" smtClean="0"/>
              <a:t>1</a:t>
            </a:fld>
            <a:endParaRPr lang="pt-BR"/>
          </a:p>
        </p:txBody>
      </p:sp>
    </p:spTree>
    <p:extLst>
      <p:ext uri="{BB962C8B-B14F-4D97-AF65-F5344CB8AC3E}">
        <p14:creationId xmlns:p14="http://schemas.microsoft.com/office/powerpoint/2010/main" val="4099186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9D895525-C9DC-406C-A553-160CECEF962A}" type="slidenum">
              <a:rPr lang="pt-BR" smtClean="0"/>
              <a:t>10</a:t>
            </a:fld>
            <a:endParaRPr lang="pt-BR"/>
          </a:p>
        </p:txBody>
      </p:sp>
    </p:spTree>
    <p:extLst>
      <p:ext uri="{BB962C8B-B14F-4D97-AF65-F5344CB8AC3E}">
        <p14:creationId xmlns:p14="http://schemas.microsoft.com/office/powerpoint/2010/main" val="134911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9D895525-C9DC-406C-A553-160CECEF962A}" type="slidenum">
              <a:rPr lang="pt-BR" smtClean="0"/>
              <a:t>11</a:t>
            </a:fld>
            <a:endParaRPr lang="pt-BR"/>
          </a:p>
        </p:txBody>
      </p:sp>
    </p:spTree>
    <p:extLst>
      <p:ext uri="{BB962C8B-B14F-4D97-AF65-F5344CB8AC3E}">
        <p14:creationId xmlns:p14="http://schemas.microsoft.com/office/powerpoint/2010/main" val="2710692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9D895525-C9DC-406C-A553-160CECEF962A}" type="slidenum">
              <a:rPr lang="pt-BR" smtClean="0"/>
              <a:t>12</a:t>
            </a:fld>
            <a:endParaRPr lang="pt-BR"/>
          </a:p>
        </p:txBody>
      </p:sp>
    </p:spTree>
    <p:extLst>
      <p:ext uri="{BB962C8B-B14F-4D97-AF65-F5344CB8AC3E}">
        <p14:creationId xmlns:p14="http://schemas.microsoft.com/office/powerpoint/2010/main" val="355229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9D895525-C9DC-406C-A553-160CECEF962A}" type="slidenum">
              <a:rPr lang="pt-BR" smtClean="0"/>
              <a:t>13</a:t>
            </a:fld>
            <a:endParaRPr lang="pt-BR"/>
          </a:p>
        </p:txBody>
      </p:sp>
    </p:spTree>
    <p:extLst>
      <p:ext uri="{BB962C8B-B14F-4D97-AF65-F5344CB8AC3E}">
        <p14:creationId xmlns:p14="http://schemas.microsoft.com/office/powerpoint/2010/main" val="3879515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9D895525-C9DC-406C-A553-160CECEF962A}" type="slidenum">
              <a:rPr lang="pt-BR" smtClean="0"/>
              <a:t>14</a:t>
            </a:fld>
            <a:endParaRPr lang="pt-BR"/>
          </a:p>
        </p:txBody>
      </p:sp>
    </p:spTree>
    <p:extLst>
      <p:ext uri="{BB962C8B-B14F-4D97-AF65-F5344CB8AC3E}">
        <p14:creationId xmlns:p14="http://schemas.microsoft.com/office/powerpoint/2010/main" val="2471176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9D895525-C9DC-406C-A553-160CECEF962A}" type="slidenum">
              <a:rPr lang="pt-BR" smtClean="0"/>
              <a:t>15</a:t>
            </a:fld>
            <a:endParaRPr lang="pt-BR"/>
          </a:p>
        </p:txBody>
      </p:sp>
    </p:spTree>
    <p:extLst>
      <p:ext uri="{BB962C8B-B14F-4D97-AF65-F5344CB8AC3E}">
        <p14:creationId xmlns:p14="http://schemas.microsoft.com/office/powerpoint/2010/main" val="888465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9D895525-C9DC-406C-A553-160CECEF962A}" type="slidenum">
              <a:rPr lang="pt-BR" smtClean="0"/>
              <a:t>2</a:t>
            </a:fld>
            <a:endParaRPr lang="pt-BR"/>
          </a:p>
        </p:txBody>
      </p:sp>
    </p:spTree>
    <p:extLst>
      <p:ext uri="{BB962C8B-B14F-4D97-AF65-F5344CB8AC3E}">
        <p14:creationId xmlns:p14="http://schemas.microsoft.com/office/powerpoint/2010/main" val="223396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9D895525-C9DC-406C-A553-160CECEF962A}" type="slidenum">
              <a:rPr lang="pt-BR" smtClean="0"/>
              <a:t>3</a:t>
            </a:fld>
            <a:endParaRPr lang="pt-BR"/>
          </a:p>
        </p:txBody>
      </p:sp>
    </p:spTree>
    <p:extLst>
      <p:ext uri="{BB962C8B-B14F-4D97-AF65-F5344CB8AC3E}">
        <p14:creationId xmlns:p14="http://schemas.microsoft.com/office/powerpoint/2010/main" val="3781854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9D895525-C9DC-406C-A553-160CECEF962A}" type="slidenum">
              <a:rPr lang="pt-BR" smtClean="0"/>
              <a:t>4</a:t>
            </a:fld>
            <a:endParaRPr lang="pt-BR"/>
          </a:p>
        </p:txBody>
      </p:sp>
    </p:spTree>
    <p:extLst>
      <p:ext uri="{BB962C8B-B14F-4D97-AF65-F5344CB8AC3E}">
        <p14:creationId xmlns:p14="http://schemas.microsoft.com/office/powerpoint/2010/main" val="1158046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9D895525-C9DC-406C-A553-160CECEF962A}" type="slidenum">
              <a:rPr lang="pt-BR" smtClean="0"/>
              <a:t>5</a:t>
            </a:fld>
            <a:endParaRPr lang="pt-BR"/>
          </a:p>
        </p:txBody>
      </p:sp>
    </p:spTree>
    <p:extLst>
      <p:ext uri="{BB962C8B-B14F-4D97-AF65-F5344CB8AC3E}">
        <p14:creationId xmlns:p14="http://schemas.microsoft.com/office/powerpoint/2010/main" val="31357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9D895525-C9DC-406C-A553-160CECEF962A}" type="slidenum">
              <a:rPr lang="pt-BR" smtClean="0"/>
              <a:t>6</a:t>
            </a:fld>
            <a:endParaRPr lang="pt-BR"/>
          </a:p>
        </p:txBody>
      </p:sp>
    </p:spTree>
    <p:extLst>
      <p:ext uri="{BB962C8B-B14F-4D97-AF65-F5344CB8AC3E}">
        <p14:creationId xmlns:p14="http://schemas.microsoft.com/office/powerpoint/2010/main" val="1410881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9D895525-C9DC-406C-A553-160CECEF962A}" type="slidenum">
              <a:rPr lang="pt-BR" smtClean="0"/>
              <a:t>7</a:t>
            </a:fld>
            <a:endParaRPr lang="pt-BR"/>
          </a:p>
        </p:txBody>
      </p:sp>
    </p:spTree>
    <p:extLst>
      <p:ext uri="{BB962C8B-B14F-4D97-AF65-F5344CB8AC3E}">
        <p14:creationId xmlns:p14="http://schemas.microsoft.com/office/powerpoint/2010/main" val="412089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9D895525-C9DC-406C-A553-160CECEF962A}" type="slidenum">
              <a:rPr lang="pt-BR" smtClean="0"/>
              <a:t>8</a:t>
            </a:fld>
            <a:endParaRPr lang="pt-BR"/>
          </a:p>
        </p:txBody>
      </p:sp>
    </p:spTree>
    <p:extLst>
      <p:ext uri="{BB962C8B-B14F-4D97-AF65-F5344CB8AC3E}">
        <p14:creationId xmlns:p14="http://schemas.microsoft.com/office/powerpoint/2010/main" val="528168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9D895525-C9DC-406C-A553-160CECEF962A}" type="slidenum">
              <a:rPr lang="pt-BR" smtClean="0"/>
              <a:t>9</a:t>
            </a:fld>
            <a:endParaRPr lang="pt-BR"/>
          </a:p>
        </p:txBody>
      </p:sp>
    </p:spTree>
    <p:extLst>
      <p:ext uri="{BB962C8B-B14F-4D97-AF65-F5344CB8AC3E}">
        <p14:creationId xmlns:p14="http://schemas.microsoft.com/office/powerpoint/2010/main" val="235010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4EA4E1E-1B92-4307-B30B-B77D2A3E2C66}" type="datetimeFigureOut">
              <a:rPr lang="pt-BR" smtClean="0"/>
              <a:t>29/04/2022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5C3774-9658-4D06-A54F-5EE4556FA7C7}" type="slidenum">
              <a:rPr lang="pt-BR" smtClean="0"/>
              <a:t>‹nº›</a:t>
            </a:fld>
            <a:endParaRPr lang="pt-BR"/>
          </a:p>
        </p:txBody>
      </p:sp>
    </p:spTree>
    <p:extLst>
      <p:ext uri="{BB962C8B-B14F-4D97-AF65-F5344CB8AC3E}">
        <p14:creationId xmlns:p14="http://schemas.microsoft.com/office/powerpoint/2010/main" val="259586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4EA4E1E-1B92-4307-B30B-B77D2A3E2C66}" type="datetimeFigureOut">
              <a:rPr lang="pt-BR" smtClean="0"/>
              <a:t>29/04/2022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5C3774-9658-4D06-A54F-5EE4556FA7C7}" type="slidenum">
              <a:rPr lang="pt-BR" smtClean="0"/>
              <a:t>‹nº›</a:t>
            </a:fld>
            <a:endParaRPr lang="pt-BR"/>
          </a:p>
        </p:txBody>
      </p:sp>
    </p:spTree>
    <p:extLst>
      <p:ext uri="{BB962C8B-B14F-4D97-AF65-F5344CB8AC3E}">
        <p14:creationId xmlns:p14="http://schemas.microsoft.com/office/powerpoint/2010/main" val="336098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4EA4E1E-1B92-4307-B30B-B77D2A3E2C66}" type="datetimeFigureOut">
              <a:rPr lang="pt-BR" smtClean="0"/>
              <a:t>29/04/2022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5C3774-9658-4D06-A54F-5EE4556FA7C7}" type="slidenum">
              <a:rPr lang="pt-BR" smtClean="0"/>
              <a:t>‹nº›</a:t>
            </a:fld>
            <a:endParaRPr lang="pt-BR"/>
          </a:p>
        </p:txBody>
      </p:sp>
    </p:spTree>
    <p:extLst>
      <p:ext uri="{BB962C8B-B14F-4D97-AF65-F5344CB8AC3E}">
        <p14:creationId xmlns:p14="http://schemas.microsoft.com/office/powerpoint/2010/main" val="1384840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4EA4E1E-1B92-4307-B30B-B77D2A3E2C66}" type="datetimeFigureOut">
              <a:rPr lang="pt-BR">
                <a:solidFill>
                  <a:prstClr val="black">
                    <a:tint val="75000"/>
                  </a:prstClr>
                </a:solidFill>
              </a:rPr>
              <a:pPr/>
              <a:t>29/04/2022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C5C3774-9658-4D06-A54F-5EE4556FA7C7}"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048775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4EA4E1E-1B92-4307-B30B-B77D2A3E2C66}" type="datetimeFigureOut">
              <a:rPr lang="pt-BR">
                <a:solidFill>
                  <a:prstClr val="black">
                    <a:tint val="75000"/>
                  </a:prstClr>
                </a:solidFill>
              </a:rPr>
              <a:pPr/>
              <a:t>29/04/2022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C5C3774-9658-4D06-A54F-5EE4556FA7C7}"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09715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4EA4E1E-1B92-4307-B30B-B77D2A3E2C66}" type="datetimeFigureOut">
              <a:rPr lang="pt-BR">
                <a:solidFill>
                  <a:prstClr val="black">
                    <a:tint val="75000"/>
                  </a:prstClr>
                </a:solidFill>
              </a:rPr>
              <a:pPr/>
              <a:t>29/04/2022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C5C3774-9658-4D06-A54F-5EE4556FA7C7}"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60096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4EA4E1E-1B92-4307-B30B-B77D2A3E2C66}" type="datetimeFigureOut">
              <a:rPr lang="pt-BR">
                <a:solidFill>
                  <a:prstClr val="black">
                    <a:tint val="75000"/>
                  </a:prstClr>
                </a:solidFill>
              </a:rPr>
              <a:pPr/>
              <a:t>29/04/2022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9C5C3774-9658-4D06-A54F-5EE4556FA7C7}"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275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4EA4E1E-1B92-4307-B30B-B77D2A3E2C66}" type="datetimeFigureOut">
              <a:rPr lang="pt-BR">
                <a:solidFill>
                  <a:prstClr val="black">
                    <a:tint val="75000"/>
                  </a:prstClr>
                </a:solidFill>
              </a:rPr>
              <a:pPr/>
              <a:t>29/04/2022</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9C5C3774-9658-4D06-A54F-5EE4556FA7C7}"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214378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4EA4E1E-1B92-4307-B30B-B77D2A3E2C66}" type="datetimeFigureOut">
              <a:rPr lang="pt-BR">
                <a:solidFill>
                  <a:prstClr val="black">
                    <a:tint val="75000"/>
                  </a:prstClr>
                </a:solidFill>
              </a:rPr>
              <a:pPr/>
              <a:t>29/04/2022</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9C5C3774-9658-4D06-A54F-5EE4556FA7C7}"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89462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4EA4E1E-1B92-4307-B30B-B77D2A3E2C66}" type="datetimeFigureOut">
              <a:rPr lang="pt-BR">
                <a:solidFill>
                  <a:prstClr val="black">
                    <a:tint val="75000"/>
                  </a:prstClr>
                </a:solidFill>
              </a:rPr>
              <a:pPr/>
              <a:t>29/04/2022</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9C5C3774-9658-4D06-A54F-5EE4556FA7C7}"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81713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4EA4E1E-1B92-4307-B30B-B77D2A3E2C66}" type="datetimeFigureOut">
              <a:rPr lang="pt-BR">
                <a:solidFill>
                  <a:prstClr val="black">
                    <a:tint val="75000"/>
                  </a:prstClr>
                </a:solidFill>
              </a:rPr>
              <a:pPr/>
              <a:t>29/04/2022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9C5C3774-9658-4D06-A54F-5EE4556FA7C7}"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1906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4EA4E1E-1B92-4307-B30B-B77D2A3E2C66}" type="datetimeFigureOut">
              <a:rPr lang="pt-BR" smtClean="0"/>
              <a:t>29/04/2022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5C3774-9658-4D06-A54F-5EE4556FA7C7}" type="slidenum">
              <a:rPr lang="pt-BR" smtClean="0"/>
              <a:t>‹nº›</a:t>
            </a:fld>
            <a:endParaRPr lang="pt-BR"/>
          </a:p>
        </p:txBody>
      </p:sp>
    </p:spTree>
    <p:extLst>
      <p:ext uri="{BB962C8B-B14F-4D97-AF65-F5344CB8AC3E}">
        <p14:creationId xmlns:p14="http://schemas.microsoft.com/office/powerpoint/2010/main" val="942945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4EA4E1E-1B92-4307-B30B-B77D2A3E2C66}" type="datetimeFigureOut">
              <a:rPr lang="pt-BR">
                <a:solidFill>
                  <a:prstClr val="black">
                    <a:tint val="75000"/>
                  </a:prstClr>
                </a:solidFill>
              </a:rPr>
              <a:pPr/>
              <a:t>29/04/2022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9C5C3774-9658-4D06-A54F-5EE4556FA7C7}"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98572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4EA4E1E-1B92-4307-B30B-B77D2A3E2C66}" type="datetimeFigureOut">
              <a:rPr lang="pt-BR">
                <a:solidFill>
                  <a:prstClr val="black">
                    <a:tint val="75000"/>
                  </a:prstClr>
                </a:solidFill>
              </a:rPr>
              <a:pPr/>
              <a:t>29/04/2022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C5C3774-9658-4D06-A54F-5EE4556FA7C7}"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091479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4EA4E1E-1B92-4307-B30B-B77D2A3E2C66}" type="datetimeFigureOut">
              <a:rPr lang="pt-BR">
                <a:solidFill>
                  <a:prstClr val="black">
                    <a:tint val="75000"/>
                  </a:prstClr>
                </a:solidFill>
              </a:rPr>
              <a:pPr/>
              <a:t>29/04/2022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C5C3774-9658-4D06-A54F-5EE4556FA7C7}"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90209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4EA4E1E-1B92-4307-B30B-B77D2A3E2C66}" type="datetimeFigureOut">
              <a:rPr lang="pt-BR" smtClean="0">
                <a:solidFill>
                  <a:prstClr val="black">
                    <a:tint val="75000"/>
                  </a:prstClr>
                </a:solidFill>
              </a:rPr>
              <a:pPr/>
              <a:t>29/04/2022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C5C3774-9658-4D06-A54F-5EE4556FA7C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74761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4EA4E1E-1B92-4307-B30B-B77D2A3E2C66}" type="datetimeFigureOut">
              <a:rPr lang="pt-BR" smtClean="0">
                <a:solidFill>
                  <a:prstClr val="black">
                    <a:tint val="75000"/>
                  </a:prstClr>
                </a:solidFill>
              </a:rPr>
              <a:pPr/>
              <a:t>29/04/2022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C5C3774-9658-4D06-A54F-5EE4556FA7C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61024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4EA4E1E-1B92-4307-B30B-B77D2A3E2C66}" type="datetimeFigureOut">
              <a:rPr lang="pt-BR" smtClean="0">
                <a:solidFill>
                  <a:prstClr val="black">
                    <a:tint val="75000"/>
                  </a:prstClr>
                </a:solidFill>
              </a:rPr>
              <a:pPr/>
              <a:t>29/04/2022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C5C3774-9658-4D06-A54F-5EE4556FA7C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91691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4EA4E1E-1B92-4307-B30B-B77D2A3E2C66}" type="datetimeFigureOut">
              <a:rPr lang="pt-BR" smtClean="0">
                <a:solidFill>
                  <a:prstClr val="black">
                    <a:tint val="75000"/>
                  </a:prstClr>
                </a:solidFill>
              </a:rPr>
              <a:pPr/>
              <a:t>29/04/2022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9C5C3774-9658-4D06-A54F-5EE4556FA7C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14998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4EA4E1E-1B92-4307-B30B-B77D2A3E2C66}" type="datetimeFigureOut">
              <a:rPr lang="pt-BR" smtClean="0">
                <a:solidFill>
                  <a:prstClr val="black">
                    <a:tint val="75000"/>
                  </a:prstClr>
                </a:solidFill>
              </a:rPr>
              <a:pPr/>
              <a:t>29/04/2022</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9C5C3774-9658-4D06-A54F-5EE4556FA7C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46603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4EA4E1E-1B92-4307-B30B-B77D2A3E2C66}" type="datetimeFigureOut">
              <a:rPr lang="pt-BR" smtClean="0">
                <a:solidFill>
                  <a:prstClr val="black">
                    <a:tint val="75000"/>
                  </a:prstClr>
                </a:solidFill>
              </a:rPr>
              <a:pPr/>
              <a:t>29/04/2022</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9C5C3774-9658-4D06-A54F-5EE4556FA7C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24461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4EA4E1E-1B92-4307-B30B-B77D2A3E2C66}" type="datetimeFigureOut">
              <a:rPr lang="pt-BR" smtClean="0">
                <a:solidFill>
                  <a:prstClr val="black">
                    <a:tint val="75000"/>
                  </a:prstClr>
                </a:solidFill>
              </a:rPr>
              <a:pPr/>
              <a:t>29/04/2022</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9C5C3774-9658-4D06-A54F-5EE4556FA7C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9320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4EA4E1E-1B92-4307-B30B-B77D2A3E2C66}" type="datetimeFigureOut">
              <a:rPr lang="pt-BR" smtClean="0"/>
              <a:t>29/04/2022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5C3774-9658-4D06-A54F-5EE4556FA7C7}" type="slidenum">
              <a:rPr lang="pt-BR" smtClean="0"/>
              <a:t>‹nº›</a:t>
            </a:fld>
            <a:endParaRPr lang="pt-BR"/>
          </a:p>
        </p:txBody>
      </p:sp>
    </p:spTree>
    <p:extLst>
      <p:ext uri="{BB962C8B-B14F-4D97-AF65-F5344CB8AC3E}">
        <p14:creationId xmlns:p14="http://schemas.microsoft.com/office/powerpoint/2010/main" val="3251741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4EA4E1E-1B92-4307-B30B-B77D2A3E2C66}" type="datetimeFigureOut">
              <a:rPr lang="pt-BR" smtClean="0">
                <a:solidFill>
                  <a:prstClr val="black">
                    <a:tint val="75000"/>
                  </a:prstClr>
                </a:solidFill>
              </a:rPr>
              <a:pPr/>
              <a:t>29/04/2022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9C5C3774-9658-4D06-A54F-5EE4556FA7C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95601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4EA4E1E-1B92-4307-B30B-B77D2A3E2C66}" type="datetimeFigureOut">
              <a:rPr lang="pt-BR" smtClean="0">
                <a:solidFill>
                  <a:prstClr val="black">
                    <a:tint val="75000"/>
                  </a:prstClr>
                </a:solidFill>
              </a:rPr>
              <a:pPr/>
              <a:t>29/04/2022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9C5C3774-9658-4D06-A54F-5EE4556FA7C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44505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4EA4E1E-1B92-4307-B30B-B77D2A3E2C66}" type="datetimeFigureOut">
              <a:rPr lang="pt-BR" smtClean="0">
                <a:solidFill>
                  <a:prstClr val="black">
                    <a:tint val="75000"/>
                  </a:prstClr>
                </a:solidFill>
              </a:rPr>
              <a:pPr/>
              <a:t>29/04/2022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C5C3774-9658-4D06-A54F-5EE4556FA7C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951382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4EA4E1E-1B92-4307-B30B-B77D2A3E2C66}" type="datetimeFigureOut">
              <a:rPr lang="pt-BR" smtClean="0">
                <a:solidFill>
                  <a:prstClr val="black">
                    <a:tint val="75000"/>
                  </a:prstClr>
                </a:solidFill>
              </a:rPr>
              <a:pPr/>
              <a:t>29/04/2022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C5C3774-9658-4D06-A54F-5EE4556FA7C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8265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4EA4E1E-1B92-4307-B30B-B77D2A3E2C66}" type="datetimeFigureOut">
              <a:rPr lang="pt-BR" smtClean="0"/>
              <a:t>29/04/2022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C5C3774-9658-4D06-A54F-5EE4556FA7C7}" type="slidenum">
              <a:rPr lang="pt-BR" smtClean="0"/>
              <a:t>‹nº›</a:t>
            </a:fld>
            <a:endParaRPr lang="pt-BR"/>
          </a:p>
        </p:txBody>
      </p:sp>
    </p:spTree>
    <p:extLst>
      <p:ext uri="{BB962C8B-B14F-4D97-AF65-F5344CB8AC3E}">
        <p14:creationId xmlns:p14="http://schemas.microsoft.com/office/powerpoint/2010/main" val="239335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4EA4E1E-1B92-4307-B30B-B77D2A3E2C66}" type="datetimeFigureOut">
              <a:rPr lang="pt-BR" smtClean="0"/>
              <a:t>29/04/2022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C5C3774-9658-4D06-A54F-5EE4556FA7C7}" type="slidenum">
              <a:rPr lang="pt-BR" smtClean="0"/>
              <a:t>‹nº›</a:t>
            </a:fld>
            <a:endParaRPr lang="pt-BR"/>
          </a:p>
        </p:txBody>
      </p:sp>
    </p:spTree>
    <p:extLst>
      <p:ext uri="{BB962C8B-B14F-4D97-AF65-F5344CB8AC3E}">
        <p14:creationId xmlns:p14="http://schemas.microsoft.com/office/powerpoint/2010/main" val="3279429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4EA4E1E-1B92-4307-B30B-B77D2A3E2C66}" type="datetimeFigureOut">
              <a:rPr lang="pt-BR" smtClean="0"/>
              <a:t>29/04/2022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C5C3774-9658-4D06-A54F-5EE4556FA7C7}" type="slidenum">
              <a:rPr lang="pt-BR" smtClean="0"/>
              <a:t>‹nº›</a:t>
            </a:fld>
            <a:endParaRPr lang="pt-BR"/>
          </a:p>
        </p:txBody>
      </p:sp>
    </p:spTree>
    <p:extLst>
      <p:ext uri="{BB962C8B-B14F-4D97-AF65-F5344CB8AC3E}">
        <p14:creationId xmlns:p14="http://schemas.microsoft.com/office/powerpoint/2010/main" val="541660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4EA4E1E-1B92-4307-B30B-B77D2A3E2C66}" type="datetimeFigureOut">
              <a:rPr lang="pt-BR" smtClean="0"/>
              <a:t>29/04/2022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C5C3774-9658-4D06-A54F-5EE4556FA7C7}" type="slidenum">
              <a:rPr lang="pt-BR" smtClean="0"/>
              <a:t>‹nº›</a:t>
            </a:fld>
            <a:endParaRPr lang="pt-BR"/>
          </a:p>
        </p:txBody>
      </p:sp>
    </p:spTree>
    <p:extLst>
      <p:ext uri="{BB962C8B-B14F-4D97-AF65-F5344CB8AC3E}">
        <p14:creationId xmlns:p14="http://schemas.microsoft.com/office/powerpoint/2010/main" val="1541382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4EA4E1E-1B92-4307-B30B-B77D2A3E2C66}" type="datetimeFigureOut">
              <a:rPr lang="pt-BR" smtClean="0"/>
              <a:t>29/04/2022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C5C3774-9658-4D06-A54F-5EE4556FA7C7}" type="slidenum">
              <a:rPr lang="pt-BR" smtClean="0"/>
              <a:t>‹nº›</a:t>
            </a:fld>
            <a:endParaRPr lang="pt-BR"/>
          </a:p>
        </p:txBody>
      </p:sp>
    </p:spTree>
    <p:extLst>
      <p:ext uri="{BB962C8B-B14F-4D97-AF65-F5344CB8AC3E}">
        <p14:creationId xmlns:p14="http://schemas.microsoft.com/office/powerpoint/2010/main" val="107663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4EA4E1E-1B92-4307-B30B-B77D2A3E2C66}" type="datetimeFigureOut">
              <a:rPr lang="pt-BR" smtClean="0"/>
              <a:t>29/04/2022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C5C3774-9658-4D06-A54F-5EE4556FA7C7}" type="slidenum">
              <a:rPr lang="pt-BR" smtClean="0"/>
              <a:t>‹nº›</a:t>
            </a:fld>
            <a:endParaRPr lang="pt-BR"/>
          </a:p>
        </p:txBody>
      </p:sp>
    </p:spTree>
    <p:extLst>
      <p:ext uri="{BB962C8B-B14F-4D97-AF65-F5344CB8AC3E}">
        <p14:creationId xmlns:p14="http://schemas.microsoft.com/office/powerpoint/2010/main" val="416391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A4E1E-1B92-4307-B30B-B77D2A3E2C66}" type="datetimeFigureOut">
              <a:rPr lang="pt-BR" smtClean="0"/>
              <a:t>29/04/2022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C3774-9658-4D06-A54F-5EE4556FA7C7}" type="slidenum">
              <a:rPr lang="pt-BR" smtClean="0"/>
              <a:t>‹nº›</a:t>
            </a:fld>
            <a:endParaRPr lang="pt-BR"/>
          </a:p>
        </p:txBody>
      </p:sp>
    </p:spTree>
    <p:extLst>
      <p:ext uri="{BB962C8B-B14F-4D97-AF65-F5344CB8AC3E}">
        <p14:creationId xmlns:p14="http://schemas.microsoft.com/office/powerpoint/2010/main" val="12572522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A4E1E-1B92-4307-B30B-B77D2A3E2C66}" type="datetimeFigureOut">
              <a:rPr lang="pt-BR">
                <a:solidFill>
                  <a:prstClr val="black">
                    <a:tint val="75000"/>
                  </a:prstClr>
                </a:solidFill>
              </a:rPr>
              <a:pPr/>
              <a:t>29/04/2022</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C3774-9658-4D06-A54F-5EE4556FA7C7}"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545830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A4E1E-1B92-4307-B30B-B77D2A3E2C66}" type="datetimeFigureOut">
              <a:rPr lang="pt-BR" smtClean="0">
                <a:solidFill>
                  <a:prstClr val="black">
                    <a:tint val="75000"/>
                  </a:prstClr>
                </a:solidFill>
              </a:rPr>
              <a:pPr/>
              <a:t>29/04/2022</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C3774-9658-4D06-A54F-5EE4556FA7C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3399555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hemeOverride" Target="../theme/themeOverride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themeOverride" Target="../theme/themeOverride10.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hemeOverride" Target="../theme/themeOverride1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hemeOverride" Target="../theme/themeOverride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themeOverride" Target="../theme/themeOverride1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themeOverride" Target="../theme/themeOverride1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hemeOverride" Target="../theme/themeOverride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hemeOverride" Target="../theme/themeOverride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hemeOverride" Target="../theme/themeOverride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hemeOverride" Target="../theme/themeOverride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hemeOverride" Target="../theme/themeOverride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Retângulo 2"/>
          <p:cNvSpPr/>
          <p:nvPr/>
        </p:nvSpPr>
        <p:spPr>
          <a:xfrm>
            <a:off x="-39759" y="0"/>
            <a:ext cx="7380312" cy="688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pic>
        <p:nvPicPr>
          <p:cNvPr id="1028" name="Picture 4" descr="F:\u\Aline Dalmolin\Marca\marca_wagner_colorida_fundo_branc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4724" y="0"/>
            <a:ext cx="2591345" cy="190536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937953" y="5661248"/>
            <a:ext cx="5424891" cy="923330"/>
          </a:xfrm>
          <a:prstGeom prst="rect">
            <a:avLst/>
          </a:prstGeom>
          <a:noFill/>
        </p:spPr>
        <p:txBody>
          <a:bodyPr wrap="square" rtlCol="0">
            <a:spAutoFit/>
          </a:bodyPr>
          <a:lstStyle/>
          <a:p>
            <a:pPr algn="ctr"/>
            <a:r>
              <a:rPr lang="pt-BR" dirty="0">
                <a:solidFill>
                  <a:prstClr val="black"/>
                </a:solidFill>
                <a:latin typeface="Corbel" pitchFamily="34" charset="0"/>
                <a:cs typeface="Calibri" pitchFamily="34" charset="0"/>
              </a:rPr>
              <a:t>Encontro Jurídico do SINASEFE NACIONAL</a:t>
            </a:r>
          </a:p>
          <a:p>
            <a:pPr algn="ctr"/>
            <a:r>
              <a:rPr lang="pt-BR" dirty="0">
                <a:solidFill>
                  <a:prstClr val="black"/>
                </a:solidFill>
                <a:latin typeface="Corbel" pitchFamily="34" charset="0"/>
                <a:cs typeface="Calibri" pitchFamily="34" charset="0"/>
              </a:rPr>
              <a:t>Abril de 2022</a:t>
            </a:r>
          </a:p>
          <a:p>
            <a:pPr algn="ctr"/>
            <a:endParaRPr lang="pt-BR" dirty="0">
              <a:solidFill>
                <a:prstClr val="black"/>
              </a:solidFill>
              <a:latin typeface="Corbel" pitchFamily="34" charset="0"/>
              <a:cs typeface="Calibri" pitchFamily="34" charset="0"/>
            </a:endParaRPr>
          </a:p>
        </p:txBody>
      </p:sp>
      <p:sp>
        <p:nvSpPr>
          <p:cNvPr id="6" name="CaixaDeTexto 5"/>
          <p:cNvSpPr txBox="1"/>
          <p:nvPr/>
        </p:nvSpPr>
        <p:spPr>
          <a:xfrm>
            <a:off x="683568" y="1988840"/>
            <a:ext cx="6048672" cy="3231654"/>
          </a:xfrm>
          <a:prstGeom prst="rect">
            <a:avLst/>
          </a:prstGeom>
          <a:noFill/>
        </p:spPr>
        <p:txBody>
          <a:bodyPr wrap="square" rtlCol="0">
            <a:spAutoFit/>
          </a:bodyPr>
          <a:lstStyle/>
          <a:p>
            <a:pPr algn="ctr"/>
            <a:r>
              <a:rPr lang="pt-BR" sz="3400" b="1" dirty="0">
                <a:solidFill>
                  <a:prstClr val="black"/>
                </a:solidFill>
                <a:latin typeface="Corbel" pitchFamily="34" charset="0"/>
              </a:rPr>
              <a:t>Mesa 06</a:t>
            </a:r>
          </a:p>
          <a:p>
            <a:pPr algn="ctr"/>
            <a:r>
              <a:rPr lang="pt-BR" sz="3400" b="1" dirty="0">
                <a:solidFill>
                  <a:prstClr val="black"/>
                </a:solidFill>
                <a:latin typeface="Corbel" pitchFamily="34" charset="0"/>
              </a:rPr>
              <a:t>Precatórios, alterações na legislação, ações com precatórios, caminhos para recebimento dos valores calculados pela justiça</a:t>
            </a:r>
          </a:p>
        </p:txBody>
      </p:sp>
    </p:spTree>
    <p:extLst>
      <p:ext uri="{BB962C8B-B14F-4D97-AF65-F5344CB8AC3E}">
        <p14:creationId xmlns:p14="http://schemas.microsoft.com/office/powerpoint/2010/main" val="308165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420634"/>
            <a:ext cx="7812360" cy="477054"/>
          </a:xfrm>
          <a:prstGeom prst="rect">
            <a:avLst/>
          </a:prstGeom>
          <a:noFill/>
        </p:spPr>
        <p:txBody>
          <a:bodyPr wrap="square" rtlCol="0">
            <a:spAutoFit/>
          </a:bodyPr>
          <a:lstStyle/>
          <a:p>
            <a:pPr algn="ctr"/>
            <a:r>
              <a:rPr lang="pt-BR" sz="2500" b="1" dirty="0">
                <a:latin typeface="Arial" panose="020B0604020202020204" pitchFamily="34" charset="0"/>
                <a:cs typeface="Arial" panose="020B0604020202020204" pitchFamily="34" charset="0"/>
              </a:rPr>
              <a:t>Alterações na legislação – Slide 09</a:t>
            </a:r>
          </a:p>
        </p:txBody>
      </p:sp>
      <p:cxnSp>
        <p:nvCxnSpPr>
          <p:cNvPr id="5" name="Conector reto 4"/>
          <p:cNvCxnSpPr/>
          <p:nvPr/>
        </p:nvCxnSpPr>
        <p:spPr>
          <a:xfrm>
            <a:off x="7932" y="908720"/>
            <a:ext cx="7812360" cy="0"/>
          </a:xfrm>
          <a:prstGeom prst="line">
            <a:avLst/>
          </a:prstGeom>
          <a:ln w="73025">
            <a:solidFill>
              <a:srgbClr val="0F331F"/>
            </a:solidFill>
          </a:ln>
        </p:spPr>
        <p:style>
          <a:lnRef idx="1">
            <a:schemeClr val="accent1"/>
          </a:lnRef>
          <a:fillRef idx="0">
            <a:schemeClr val="accent1"/>
          </a:fillRef>
          <a:effectRef idx="0">
            <a:schemeClr val="accent1"/>
          </a:effectRef>
          <a:fontRef idx="minor">
            <a:schemeClr val="tx1"/>
          </a:fontRef>
        </p:style>
      </p:cxnSp>
      <p:pic>
        <p:nvPicPr>
          <p:cNvPr id="34" name="Picture 2" descr="F:\u\Aline Dalmolin\Selo\w_colorido_fundo_bran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379" y="8607"/>
            <a:ext cx="1615621" cy="118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95536" y="1196752"/>
            <a:ext cx="7848872" cy="584775"/>
          </a:xfrm>
          <a:prstGeom prst="rect">
            <a:avLst/>
          </a:prstGeom>
          <a:noFill/>
        </p:spPr>
        <p:txBody>
          <a:bodyPr wrap="square" rtlCol="0">
            <a:spAutoFit/>
          </a:bodyPr>
          <a:lstStyle/>
          <a:p>
            <a:pPr algn="just"/>
            <a:endParaRPr lang="pt-BR" sz="1400" b="1" dirty="0">
              <a:cs typeface="Arial" panose="020B0604020202020204" pitchFamily="34" charset="0"/>
            </a:endParaRPr>
          </a:p>
          <a:p>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1250604325"/>
              </p:ext>
            </p:extLst>
          </p:nvPr>
        </p:nvGraphicFramePr>
        <p:xfrm>
          <a:off x="208514" y="1151667"/>
          <a:ext cx="8755974" cy="5517691"/>
        </p:xfrm>
        <a:graphic>
          <a:graphicData uri="http://schemas.openxmlformats.org/drawingml/2006/table">
            <a:tbl>
              <a:tblPr firstRow="1" firstCol="1" bandRow="1">
                <a:tableStyleId>{5C22544A-7EE6-4342-B048-85BDC9FD1C3A}</a:tableStyleId>
              </a:tblPr>
              <a:tblGrid>
                <a:gridCol w="8755974">
                  <a:extLst>
                    <a:ext uri="{9D8B030D-6E8A-4147-A177-3AD203B41FA5}">
                      <a16:colId xmlns:a16="http://schemas.microsoft.com/office/drawing/2014/main" val="20000"/>
                    </a:ext>
                  </a:extLst>
                </a:gridCol>
              </a:tblGrid>
              <a:tr h="5517691">
                <a:tc>
                  <a:txBody>
                    <a:bodyPr/>
                    <a:lstStyle/>
                    <a:p>
                      <a:pPr algn="ctr">
                        <a:spcAft>
                          <a:spcPts val="0"/>
                        </a:spcAft>
                      </a:pPr>
                      <a:r>
                        <a:rPr lang="pt-BR" sz="2200" b="1" dirty="0">
                          <a:solidFill>
                            <a:schemeClr val="bg1"/>
                          </a:solidFill>
                          <a:effectLst/>
                          <a:latin typeface="+mn-lt"/>
                          <a:ea typeface="Times New Roman" panose="02020603050405020304" pitchFamily="18" charset="0"/>
                          <a:cs typeface="Calibri" panose="020F0502020204030204" pitchFamily="34" charset="0"/>
                        </a:rPr>
                        <a:t>Declaração de inconstitucionalidade no Tema 810 STF</a:t>
                      </a:r>
                    </a:p>
                    <a:p>
                      <a:pPr algn="ctr">
                        <a:spcAft>
                          <a:spcPts val="0"/>
                        </a:spcAft>
                      </a:pPr>
                      <a:endParaRPr lang="pt-BR" sz="2000" b="0" dirty="0">
                        <a:solidFill>
                          <a:schemeClr val="bg1"/>
                        </a:solidFill>
                        <a:effectLst/>
                        <a:latin typeface="+mn-lt"/>
                        <a:ea typeface="Times New Roman" panose="02020603050405020304" pitchFamily="18" charset="0"/>
                        <a:cs typeface="Calibri" panose="020F0502020204030204" pitchFamily="34" charset="0"/>
                      </a:endParaRPr>
                    </a:p>
                    <a:p>
                      <a:pPr algn="ctr">
                        <a:spcAft>
                          <a:spcPts val="0"/>
                        </a:spcAft>
                      </a:pPr>
                      <a:r>
                        <a:rPr lang="pt-BR" sz="2000" b="0" i="1" u="none" strike="noStrike" kern="1200" baseline="0" dirty="0">
                          <a:solidFill>
                            <a:schemeClr val="lt1"/>
                          </a:solidFill>
                          <a:latin typeface="+mn-lt"/>
                          <a:ea typeface="+mn-ea"/>
                          <a:cs typeface="+mn-cs"/>
                        </a:rPr>
                        <a:t>DIREITO CONSTITUCIONAL. </a:t>
                      </a:r>
                      <a:r>
                        <a:rPr lang="pt-BR" sz="2000" b="1" i="1" u="none" strike="noStrike" kern="1200" baseline="0" dirty="0">
                          <a:solidFill>
                            <a:schemeClr val="lt1"/>
                          </a:solidFill>
                          <a:latin typeface="+mn-lt"/>
                          <a:ea typeface="+mn-ea"/>
                          <a:cs typeface="+mn-cs"/>
                        </a:rPr>
                        <a:t>REGIME DE ATUALIZAÇÃO MONETÁRIA E JUROS MORATÓRIOS INCIDENTE SOBRE CONDENAÇÕES JUDICIAIS DA FAZENDA PÚBLICA</a:t>
                      </a:r>
                      <a:r>
                        <a:rPr lang="pt-BR" sz="2000" b="0" i="1" u="none" strike="noStrike" kern="1200" baseline="0" dirty="0">
                          <a:solidFill>
                            <a:schemeClr val="lt1"/>
                          </a:solidFill>
                          <a:latin typeface="+mn-lt"/>
                          <a:ea typeface="+mn-ea"/>
                          <a:cs typeface="+mn-cs"/>
                        </a:rPr>
                        <a:t>. ART. 1º-F DA LEI Nº 9.494/97 COM A REDAÇÃO DADA PELA LEI Nº 11.960/09. </a:t>
                      </a:r>
                      <a:r>
                        <a:rPr lang="pt-BR" sz="2000" b="1" i="1" u="none" strike="noStrike" kern="1200" baseline="0" dirty="0">
                          <a:solidFill>
                            <a:schemeClr val="lt1"/>
                          </a:solidFill>
                          <a:latin typeface="+mn-lt"/>
                          <a:ea typeface="+mn-ea"/>
                          <a:cs typeface="+mn-cs"/>
                        </a:rPr>
                        <a:t>IMPOSSIBILIDADE JURÍDICA DA UTILIZAÇÃO DO ÍNDICE DE REMUNERAÇÃO DA CADERNETA DE POUPANÇA COMO CRITÉRIO DE CORREÇÃO MONETÁRIA. VIOLAÇÃO AO DIREITO FUNDAMENTAL DE PROPRIEDADE (CRFB, ART. 5º, XXII)</a:t>
                      </a:r>
                      <a:r>
                        <a:rPr lang="pt-BR" sz="2000" b="0" i="1" u="none" strike="noStrike" kern="1200" baseline="0" dirty="0">
                          <a:solidFill>
                            <a:schemeClr val="lt1"/>
                          </a:solidFill>
                          <a:latin typeface="+mn-lt"/>
                          <a:ea typeface="+mn-ea"/>
                          <a:cs typeface="+mn-cs"/>
                        </a:rPr>
                        <a:t>. INADEQUAÇÃO MANIFESTA ENTRE MEIOS E FINS. </a:t>
                      </a:r>
                      <a:r>
                        <a:rPr lang="pt-BR" sz="2000" b="1" i="1" u="none" strike="noStrike" kern="1200" baseline="0" dirty="0">
                          <a:solidFill>
                            <a:schemeClr val="lt1"/>
                          </a:solidFill>
                          <a:latin typeface="+mn-lt"/>
                          <a:ea typeface="+mn-ea"/>
                          <a:cs typeface="+mn-cs"/>
                        </a:rPr>
                        <a:t>INCONSTITUCIONALIDADE DA UTILIZAÇÃO DO RENDIMENTO DA CADERNETA DE POUPANÇA COMO ÍNDICE DEFINIDOR DOS JUROS MORATÓRIOS DE CONDENAÇÕES IMPOSTAS À FAZENDA PÚBLICA, QUANDO ORIUNDAS DE RELAÇÕES JURÍDICO-TRIBUTÁRIAS</a:t>
                      </a:r>
                      <a:r>
                        <a:rPr lang="pt-BR" sz="2000" b="0" i="1" u="none" strike="noStrike" kern="1200" baseline="0" dirty="0">
                          <a:solidFill>
                            <a:schemeClr val="lt1"/>
                          </a:solidFill>
                          <a:latin typeface="+mn-lt"/>
                          <a:ea typeface="+mn-ea"/>
                          <a:cs typeface="+mn-cs"/>
                        </a:rPr>
                        <a:t>. DISCRIMINAÇÃO ARBITRÁRIA E VIOLAÇÃO À ISONOMIA ENTRE DEVEDOR PÚBLICO E DEVEDOR PRIVADO (CRFB, ART. 5º, CAPUT). RECURSO EXTRAORDINÁRIO PARCIALMENTE PROVIDO. </a:t>
                      </a:r>
                      <a:r>
                        <a:rPr lang="pt-BR" sz="2000" b="0" i="0" u="none" strike="noStrike" kern="1200" baseline="0" dirty="0">
                          <a:solidFill>
                            <a:schemeClr val="lt1"/>
                          </a:solidFill>
                          <a:latin typeface="+mn-lt"/>
                          <a:ea typeface="+mn-ea"/>
                          <a:cs typeface="+mn-cs"/>
                        </a:rPr>
                        <a:t>(RE n. 870.947)</a:t>
                      </a:r>
                      <a:endParaRPr lang="pt-BR" sz="2000" b="0" i="0" dirty="0">
                        <a:solidFill>
                          <a:schemeClr val="bg1"/>
                        </a:solidFill>
                        <a:effectLst/>
                        <a:latin typeface="+mn-lt"/>
                        <a:ea typeface="Times New Roman" panose="02020603050405020304" pitchFamily="18" charset="0"/>
                        <a:cs typeface="Calibri" panose="020F0502020204030204" pitchFamily="34" charset="0"/>
                      </a:endParaRPr>
                    </a:p>
                  </a:txBody>
                  <a:tcPr marL="72987" marR="72987" marT="0" marB="0" anchor="ctr">
                    <a:solidFill>
                      <a:srgbClr val="0018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3430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420634"/>
            <a:ext cx="7812360" cy="477054"/>
          </a:xfrm>
          <a:prstGeom prst="rect">
            <a:avLst/>
          </a:prstGeom>
          <a:noFill/>
        </p:spPr>
        <p:txBody>
          <a:bodyPr wrap="square" rtlCol="0">
            <a:spAutoFit/>
          </a:bodyPr>
          <a:lstStyle/>
          <a:p>
            <a:pPr algn="ctr"/>
            <a:r>
              <a:rPr lang="pt-BR" sz="2500" b="1" dirty="0">
                <a:latin typeface="Arial" panose="020B0604020202020204" pitchFamily="34" charset="0"/>
                <a:cs typeface="Arial" panose="020B0604020202020204" pitchFamily="34" charset="0"/>
              </a:rPr>
              <a:t>Alterações na legislação – Slide 10</a:t>
            </a:r>
          </a:p>
        </p:txBody>
      </p:sp>
      <p:cxnSp>
        <p:nvCxnSpPr>
          <p:cNvPr id="5" name="Conector reto 4"/>
          <p:cNvCxnSpPr/>
          <p:nvPr/>
        </p:nvCxnSpPr>
        <p:spPr>
          <a:xfrm>
            <a:off x="7932" y="908720"/>
            <a:ext cx="7812360" cy="0"/>
          </a:xfrm>
          <a:prstGeom prst="line">
            <a:avLst/>
          </a:prstGeom>
          <a:ln w="73025">
            <a:solidFill>
              <a:srgbClr val="0F331F"/>
            </a:solidFill>
          </a:ln>
        </p:spPr>
        <p:style>
          <a:lnRef idx="1">
            <a:schemeClr val="accent1"/>
          </a:lnRef>
          <a:fillRef idx="0">
            <a:schemeClr val="accent1"/>
          </a:fillRef>
          <a:effectRef idx="0">
            <a:schemeClr val="accent1"/>
          </a:effectRef>
          <a:fontRef idx="minor">
            <a:schemeClr val="tx1"/>
          </a:fontRef>
        </p:style>
      </p:cxnSp>
      <p:pic>
        <p:nvPicPr>
          <p:cNvPr id="34" name="Picture 2" descr="F:\u\Aline Dalmolin\Selo\w_colorido_fundo_bran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379" y="8607"/>
            <a:ext cx="1615621" cy="118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95536" y="1196752"/>
            <a:ext cx="7848872" cy="584775"/>
          </a:xfrm>
          <a:prstGeom prst="rect">
            <a:avLst/>
          </a:prstGeom>
          <a:noFill/>
        </p:spPr>
        <p:txBody>
          <a:bodyPr wrap="square" rtlCol="0">
            <a:spAutoFit/>
          </a:bodyPr>
          <a:lstStyle/>
          <a:p>
            <a:pPr algn="just"/>
            <a:endParaRPr lang="pt-BR" sz="1400" b="1" dirty="0">
              <a:cs typeface="Arial" panose="020B0604020202020204" pitchFamily="34" charset="0"/>
            </a:endParaRPr>
          </a:p>
          <a:p>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3553576215"/>
              </p:ext>
            </p:extLst>
          </p:nvPr>
        </p:nvGraphicFramePr>
        <p:xfrm>
          <a:off x="208514" y="1151667"/>
          <a:ext cx="8755974" cy="5517691"/>
        </p:xfrm>
        <a:graphic>
          <a:graphicData uri="http://schemas.openxmlformats.org/drawingml/2006/table">
            <a:tbl>
              <a:tblPr firstRow="1" firstCol="1" bandRow="1">
                <a:tableStyleId>{5C22544A-7EE6-4342-B048-85BDC9FD1C3A}</a:tableStyleId>
              </a:tblPr>
              <a:tblGrid>
                <a:gridCol w="8755974">
                  <a:extLst>
                    <a:ext uri="{9D8B030D-6E8A-4147-A177-3AD203B41FA5}">
                      <a16:colId xmlns:a16="http://schemas.microsoft.com/office/drawing/2014/main" val="20000"/>
                    </a:ext>
                  </a:extLst>
                </a:gridCol>
              </a:tblGrid>
              <a:tr h="5517691">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pt-BR" sz="2200" b="1" kern="1200" dirty="0">
                          <a:solidFill>
                            <a:schemeClr val="bg1"/>
                          </a:solidFill>
                          <a:effectLst/>
                          <a:latin typeface="+mn-lt"/>
                          <a:ea typeface="Times New Roman" panose="02020603050405020304" pitchFamily="18" charset="0"/>
                          <a:cs typeface="Calibri" panose="020F0502020204030204" pitchFamily="34" charset="0"/>
                        </a:rPr>
                        <a:t>INCONSTITUCIONALIDADES MATERIAIS</a:t>
                      </a:r>
                    </a:p>
                    <a:p>
                      <a:pPr algn="ctr">
                        <a:spcAft>
                          <a:spcPts val="0"/>
                        </a:spcAft>
                      </a:pPr>
                      <a:r>
                        <a:rPr lang="pt-BR" sz="2200" b="1" dirty="0">
                          <a:solidFill>
                            <a:schemeClr val="bg1"/>
                          </a:solidFill>
                          <a:effectLst/>
                          <a:latin typeface="+mn-lt"/>
                          <a:ea typeface="Times New Roman" panose="02020603050405020304" pitchFamily="18" charset="0"/>
                          <a:cs typeface="Calibri" panose="020F0502020204030204" pitchFamily="34" charset="0"/>
                        </a:rPr>
                        <a:t>ADOÇÃO DE TETO ANUAL PARA O PAGAMENTO DA DÍVIDA JUDICIAL</a:t>
                      </a:r>
                    </a:p>
                    <a:p>
                      <a:pPr algn="ctr">
                        <a:spcAft>
                          <a:spcPts val="0"/>
                        </a:spcAft>
                      </a:pPr>
                      <a:endParaRPr lang="pt-BR" sz="2000" b="1" dirty="0">
                        <a:solidFill>
                          <a:schemeClr val="bg1"/>
                        </a:solidFill>
                        <a:effectLst/>
                        <a:latin typeface="+mn-lt"/>
                        <a:ea typeface="Times New Roman" panose="02020603050405020304" pitchFamily="18" charset="0"/>
                        <a:cs typeface="Calibri" panose="020F0502020204030204" pitchFamily="34" charset="0"/>
                      </a:endParaRPr>
                    </a:p>
                    <a:p>
                      <a:pPr algn="ctr">
                        <a:spcAft>
                          <a:spcPts val="600"/>
                        </a:spcAft>
                      </a:pPr>
                      <a:r>
                        <a:rPr lang="pt-BR" sz="2000" b="0" i="1" dirty="0">
                          <a:solidFill>
                            <a:schemeClr val="bg1"/>
                          </a:solidFill>
                          <a:effectLst/>
                          <a:latin typeface="+mn-lt"/>
                          <a:ea typeface="Times New Roman" panose="02020603050405020304" pitchFamily="18" charset="0"/>
                          <a:cs typeface="Calibri" panose="020F0502020204030204" pitchFamily="34" charset="0"/>
                        </a:rPr>
                        <a:t>Art. 107-A. </a:t>
                      </a:r>
                      <a:r>
                        <a:rPr lang="pt-BR" sz="2000" b="1" i="1" dirty="0">
                          <a:solidFill>
                            <a:schemeClr val="bg1"/>
                          </a:solidFill>
                          <a:effectLst/>
                          <a:latin typeface="+mn-lt"/>
                          <a:ea typeface="Times New Roman" panose="02020603050405020304" pitchFamily="18" charset="0"/>
                          <a:cs typeface="Calibri" panose="020F0502020204030204" pitchFamily="34" charset="0"/>
                        </a:rPr>
                        <a:t>Até o fim de 2026</a:t>
                      </a:r>
                      <a:r>
                        <a:rPr lang="pt-BR" sz="2000" b="0" i="1" dirty="0">
                          <a:solidFill>
                            <a:schemeClr val="bg1"/>
                          </a:solidFill>
                          <a:effectLst/>
                          <a:latin typeface="+mn-lt"/>
                          <a:ea typeface="Times New Roman" panose="02020603050405020304" pitchFamily="18" charset="0"/>
                          <a:cs typeface="Calibri" panose="020F0502020204030204" pitchFamily="34" charset="0"/>
                        </a:rPr>
                        <a:t>, fica estabelecido, para cada exercício financeiro, </a:t>
                      </a:r>
                      <a:r>
                        <a:rPr lang="pt-BR" sz="2000" b="1" i="1" dirty="0">
                          <a:solidFill>
                            <a:schemeClr val="bg1"/>
                          </a:solidFill>
                          <a:effectLst/>
                          <a:latin typeface="+mn-lt"/>
                          <a:ea typeface="Times New Roman" panose="02020603050405020304" pitchFamily="18" charset="0"/>
                          <a:cs typeface="Calibri" panose="020F0502020204030204" pitchFamily="34" charset="0"/>
                        </a:rPr>
                        <a:t>limite para alocação na proposta orçamentária das despesas com pagamentos em virtude de sentença judiciária de que trata o art. 100 da Constituição Federal</a:t>
                      </a:r>
                      <a:r>
                        <a:rPr lang="pt-BR" sz="2000" b="0" i="1" dirty="0">
                          <a:solidFill>
                            <a:schemeClr val="bg1"/>
                          </a:solidFill>
                          <a:effectLst/>
                          <a:latin typeface="+mn-lt"/>
                          <a:ea typeface="Times New Roman" panose="02020603050405020304" pitchFamily="18" charset="0"/>
                          <a:cs typeface="Calibri" panose="020F0502020204030204" pitchFamily="34" charset="0"/>
                        </a:rPr>
                        <a:t>, equivalente ao valor da despesa paga no exercício de 2016, incluídos os restos a pagar pagos, corrigido na forma do § 1º do art. 107 deste Ato das Disposições Constitucionais Transitórias, (...).</a:t>
                      </a:r>
                    </a:p>
                    <a:p>
                      <a:pPr algn="ctr">
                        <a:spcAft>
                          <a:spcPts val="0"/>
                        </a:spcAft>
                      </a:pPr>
                      <a:r>
                        <a:rPr lang="pt-BR" sz="2000" b="0" i="1" dirty="0">
                          <a:solidFill>
                            <a:schemeClr val="bg1"/>
                          </a:solidFill>
                          <a:effectLst/>
                          <a:latin typeface="+mn-lt"/>
                          <a:ea typeface="Times New Roman" panose="02020603050405020304" pitchFamily="18" charset="0"/>
                          <a:cs typeface="Calibri" panose="020F0502020204030204" pitchFamily="34" charset="0"/>
                        </a:rPr>
                        <a:t>§ 3º: É facultado ao credor de precatório que não tenha sido pago em razão do disposto neste artigo, além das hipóteses previstas no § 11 do art. 100 da Constituição Federal e sem prejuízo dos procedimentos previstos nos §§ 9º e 21 do referido artigo, optar pelo recebimento, mediante acordos diretos perante Juízos Auxiliares de Conciliação de Pagamento de Condenações Judiciais contra a Fazenda Pública Federal, em parcela única, até o final do exercício seguinte, </a:t>
                      </a:r>
                      <a:r>
                        <a:rPr lang="pt-BR" sz="2000" b="1" i="1" dirty="0">
                          <a:solidFill>
                            <a:schemeClr val="bg1"/>
                          </a:solidFill>
                          <a:effectLst/>
                          <a:latin typeface="+mn-lt"/>
                          <a:ea typeface="Times New Roman" panose="02020603050405020304" pitchFamily="18" charset="0"/>
                          <a:cs typeface="Calibri" panose="020F0502020204030204" pitchFamily="34" charset="0"/>
                        </a:rPr>
                        <a:t>com renúncia de 40% (quarenta por cento) do valor desse crédito</a:t>
                      </a:r>
                      <a:r>
                        <a:rPr lang="pt-BR" sz="2000" b="0" i="1" dirty="0">
                          <a:solidFill>
                            <a:schemeClr val="bg1"/>
                          </a:solidFill>
                          <a:effectLst/>
                          <a:latin typeface="+mn-lt"/>
                          <a:ea typeface="Times New Roman" panose="02020603050405020304" pitchFamily="18" charset="0"/>
                          <a:cs typeface="Calibri" panose="020F0502020204030204" pitchFamily="34" charset="0"/>
                        </a:rPr>
                        <a:t>.</a:t>
                      </a:r>
                      <a:endParaRPr lang="pt-BR" sz="2000" b="0" dirty="0">
                        <a:solidFill>
                          <a:schemeClr val="bg1"/>
                        </a:solidFill>
                        <a:effectLst/>
                        <a:latin typeface="+mn-lt"/>
                        <a:ea typeface="Times New Roman" panose="02020603050405020304" pitchFamily="18" charset="0"/>
                        <a:cs typeface="Calibri" panose="020F0502020204030204" pitchFamily="34" charset="0"/>
                      </a:endParaRPr>
                    </a:p>
                  </a:txBody>
                  <a:tcPr marL="72987" marR="72987" marT="0" marB="0" anchor="ctr">
                    <a:solidFill>
                      <a:srgbClr val="0018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35643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420634"/>
            <a:ext cx="7812360" cy="477054"/>
          </a:xfrm>
          <a:prstGeom prst="rect">
            <a:avLst/>
          </a:prstGeom>
          <a:noFill/>
        </p:spPr>
        <p:txBody>
          <a:bodyPr wrap="square" rtlCol="0">
            <a:spAutoFit/>
          </a:bodyPr>
          <a:lstStyle/>
          <a:p>
            <a:pPr algn="ctr"/>
            <a:r>
              <a:rPr lang="pt-BR" sz="2500" b="1" dirty="0">
                <a:latin typeface="Arial" panose="020B0604020202020204" pitchFamily="34" charset="0"/>
                <a:cs typeface="Arial" panose="020B0604020202020204" pitchFamily="34" charset="0"/>
              </a:rPr>
              <a:t>Alterações na legislação – Slide 11</a:t>
            </a:r>
          </a:p>
        </p:txBody>
      </p:sp>
      <p:cxnSp>
        <p:nvCxnSpPr>
          <p:cNvPr id="5" name="Conector reto 4"/>
          <p:cNvCxnSpPr/>
          <p:nvPr/>
        </p:nvCxnSpPr>
        <p:spPr>
          <a:xfrm>
            <a:off x="7932" y="908720"/>
            <a:ext cx="7812360" cy="0"/>
          </a:xfrm>
          <a:prstGeom prst="line">
            <a:avLst/>
          </a:prstGeom>
          <a:ln w="73025">
            <a:solidFill>
              <a:srgbClr val="0F331F"/>
            </a:solidFill>
          </a:ln>
        </p:spPr>
        <p:style>
          <a:lnRef idx="1">
            <a:schemeClr val="accent1"/>
          </a:lnRef>
          <a:fillRef idx="0">
            <a:schemeClr val="accent1"/>
          </a:fillRef>
          <a:effectRef idx="0">
            <a:schemeClr val="accent1"/>
          </a:effectRef>
          <a:fontRef idx="minor">
            <a:schemeClr val="tx1"/>
          </a:fontRef>
        </p:style>
      </p:cxnSp>
      <p:pic>
        <p:nvPicPr>
          <p:cNvPr id="34" name="Picture 2" descr="F:\u\Aline Dalmolin\Selo\w_colorido_fundo_bran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379" y="8607"/>
            <a:ext cx="1615621" cy="118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95536" y="1196752"/>
            <a:ext cx="7848872" cy="584775"/>
          </a:xfrm>
          <a:prstGeom prst="rect">
            <a:avLst/>
          </a:prstGeom>
          <a:noFill/>
        </p:spPr>
        <p:txBody>
          <a:bodyPr wrap="square" rtlCol="0">
            <a:spAutoFit/>
          </a:bodyPr>
          <a:lstStyle/>
          <a:p>
            <a:pPr algn="just"/>
            <a:endParaRPr lang="pt-BR" sz="1400" b="1" dirty="0">
              <a:cs typeface="Arial" panose="020B0604020202020204" pitchFamily="34" charset="0"/>
            </a:endParaRPr>
          </a:p>
          <a:p>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4154359612"/>
              </p:ext>
            </p:extLst>
          </p:nvPr>
        </p:nvGraphicFramePr>
        <p:xfrm>
          <a:off x="208514" y="1151667"/>
          <a:ext cx="8755974" cy="5517691"/>
        </p:xfrm>
        <a:graphic>
          <a:graphicData uri="http://schemas.openxmlformats.org/drawingml/2006/table">
            <a:tbl>
              <a:tblPr firstRow="1" firstCol="1" bandRow="1">
                <a:tableStyleId>{5C22544A-7EE6-4342-B048-85BDC9FD1C3A}</a:tableStyleId>
              </a:tblPr>
              <a:tblGrid>
                <a:gridCol w="8755974">
                  <a:extLst>
                    <a:ext uri="{9D8B030D-6E8A-4147-A177-3AD203B41FA5}">
                      <a16:colId xmlns:a16="http://schemas.microsoft.com/office/drawing/2014/main" val="20000"/>
                    </a:ext>
                  </a:extLst>
                </a:gridCol>
              </a:tblGrid>
              <a:tr h="5517691">
                <a:tc>
                  <a:txBody>
                    <a:bodyPr/>
                    <a:lstStyle/>
                    <a:p>
                      <a:pPr algn="ctr">
                        <a:spcAft>
                          <a:spcPts val="600"/>
                        </a:spcAft>
                      </a:pPr>
                      <a:r>
                        <a:rPr lang="pt-BR" sz="2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ADOÇÃO DE SUBTETO PARA PAGAMENTO DE PRECATÓRIOS</a:t>
                      </a:r>
                    </a:p>
                    <a:p>
                      <a:pPr algn="ctr">
                        <a:spcBef>
                          <a:spcPts val="0"/>
                        </a:spcBef>
                        <a:spcAft>
                          <a:spcPts val="0"/>
                        </a:spcAft>
                      </a:pPr>
                      <a:endParaRPr lang="pt-BR"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pt-BR" sz="2000" b="0" i="0" kern="1200" dirty="0">
                          <a:solidFill>
                            <a:schemeClr val="lt1"/>
                          </a:solidFill>
                          <a:effectLst/>
                          <a:latin typeface="+mn-lt"/>
                          <a:ea typeface="+mn-ea"/>
                          <a:cs typeface="+mn-cs"/>
                        </a:rPr>
                        <a:t>Ato das Disposições Constitucionais Transitórias</a:t>
                      </a:r>
                    </a:p>
                    <a:p>
                      <a:pPr algn="ctr">
                        <a:spcBef>
                          <a:spcPts val="0"/>
                        </a:spcBef>
                        <a:spcAft>
                          <a:spcPts val="600"/>
                        </a:spcAft>
                      </a:pPr>
                      <a:r>
                        <a:rPr lang="pt-BR" sz="2000" b="0" dirty="0">
                          <a:solidFill>
                            <a:schemeClr val="bg1"/>
                          </a:solidFill>
                          <a:effectLst/>
                          <a:latin typeface="+mn-lt"/>
                          <a:ea typeface="Times New Roman" panose="02020603050405020304" pitchFamily="18" charset="0"/>
                          <a:cs typeface="Calibri" panose="020F0502020204030204" pitchFamily="34" charset="0"/>
                        </a:rPr>
                        <a:t>Art. 107-A. (...) </a:t>
                      </a:r>
                    </a:p>
                    <a:p>
                      <a:pPr algn="ctr">
                        <a:spcBef>
                          <a:spcPts val="0"/>
                        </a:spcBef>
                        <a:spcAft>
                          <a:spcPts val="600"/>
                        </a:spcAft>
                      </a:pPr>
                      <a:r>
                        <a:rPr lang="pt-BR" sz="2000" b="0" i="0" kern="1200" dirty="0">
                          <a:solidFill>
                            <a:schemeClr val="lt1"/>
                          </a:solidFill>
                          <a:effectLst/>
                          <a:latin typeface="+mn-lt"/>
                          <a:ea typeface="+mn-ea"/>
                          <a:cs typeface="+mn-cs"/>
                        </a:rPr>
                        <a:t>§ 1º O limite para o pagamento de precatórios corresponderá, em cada exercício, ao limite previsto no</a:t>
                      </a:r>
                      <a:r>
                        <a:rPr lang="pt-BR" sz="2000" b="1" i="0" kern="1200" dirty="0">
                          <a:solidFill>
                            <a:schemeClr val="lt1"/>
                          </a:solidFill>
                          <a:effectLst/>
                          <a:latin typeface="+mn-lt"/>
                          <a:ea typeface="+mn-ea"/>
                          <a:cs typeface="+mn-cs"/>
                        </a:rPr>
                        <a:t> </a:t>
                      </a:r>
                      <a:r>
                        <a:rPr lang="pt-BR" sz="2000" b="0" i="0" kern="1200" dirty="0">
                          <a:solidFill>
                            <a:schemeClr val="lt1"/>
                          </a:solidFill>
                          <a:effectLst/>
                          <a:latin typeface="+mn-lt"/>
                          <a:ea typeface="+mn-ea"/>
                          <a:cs typeface="+mn-cs"/>
                        </a:rPr>
                        <a:t>caput</a:t>
                      </a:r>
                      <a:r>
                        <a:rPr lang="pt-BR" sz="2000" b="1" i="0" kern="1200" dirty="0">
                          <a:solidFill>
                            <a:schemeClr val="lt1"/>
                          </a:solidFill>
                          <a:effectLst/>
                          <a:latin typeface="+mn-lt"/>
                          <a:ea typeface="+mn-ea"/>
                          <a:cs typeface="+mn-cs"/>
                        </a:rPr>
                        <a:t> </a:t>
                      </a:r>
                      <a:r>
                        <a:rPr lang="pt-BR" sz="2000" b="0" i="0" kern="1200" dirty="0">
                          <a:solidFill>
                            <a:schemeClr val="lt1"/>
                          </a:solidFill>
                          <a:effectLst/>
                          <a:latin typeface="+mn-lt"/>
                          <a:ea typeface="+mn-ea"/>
                          <a:cs typeface="+mn-cs"/>
                        </a:rPr>
                        <a:t>deste artigo, </a:t>
                      </a:r>
                      <a:r>
                        <a:rPr lang="pt-BR" sz="2000" b="1" i="0" kern="1200" dirty="0">
                          <a:solidFill>
                            <a:schemeClr val="lt1"/>
                          </a:solidFill>
                          <a:effectLst/>
                          <a:latin typeface="+mn-lt"/>
                          <a:ea typeface="+mn-ea"/>
                          <a:cs typeface="+mn-cs"/>
                        </a:rPr>
                        <a:t>reduzido da projeção para a despesa com o pagamento de requisições de pequeno valor para o mesmo exercício</a:t>
                      </a:r>
                      <a:r>
                        <a:rPr lang="pt-BR" sz="2000" b="0" i="0" kern="1200" dirty="0">
                          <a:solidFill>
                            <a:schemeClr val="lt1"/>
                          </a:solidFill>
                          <a:effectLst/>
                          <a:latin typeface="+mn-lt"/>
                          <a:ea typeface="+mn-ea"/>
                          <a:cs typeface="+mn-cs"/>
                        </a:rPr>
                        <a:t>, que terão prioridade no pagamento.</a:t>
                      </a:r>
                    </a:p>
                    <a:p>
                      <a:pPr algn="ctr">
                        <a:spcBef>
                          <a:spcPts val="0"/>
                        </a:spcBef>
                        <a:spcAft>
                          <a:spcPts val="0"/>
                        </a:spcAft>
                      </a:pPr>
                      <a:r>
                        <a:rPr lang="pt-BR" sz="2000" b="0" i="0" kern="1200" dirty="0">
                          <a:solidFill>
                            <a:schemeClr val="lt1"/>
                          </a:solidFill>
                          <a:effectLst/>
                          <a:latin typeface="+mn-lt"/>
                          <a:ea typeface="+mn-ea"/>
                          <a:cs typeface="+mn-cs"/>
                        </a:rPr>
                        <a:t>§ 2º Os precatórios que não forem pagos em razão do previsto neste artigo terão prioridade para pagamento em exercícios seguintes, </a:t>
                      </a:r>
                      <a:r>
                        <a:rPr lang="pt-BR" sz="2000" b="1" i="0" kern="1200" dirty="0">
                          <a:solidFill>
                            <a:schemeClr val="lt1"/>
                          </a:solidFill>
                          <a:effectLst/>
                          <a:latin typeface="+mn-lt"/>
                          <a:ea typeface="+mn-ea"/>
                          <a:cs typeface="+mn-cs"/>
                        </a:rPr>
                        <a:t>observada a ordem cronológica e o disposto no § 8º deste artigo</a:t>
                      </a:r>
                      <a:r>
                        <a:rPr lang="pt-BR" sz="2000" b="0" i="0" kern="1200" dirty="0">
                          <a:solidFill>
                            <a:schemeClr val="lt1"/>
                          </a:solidFill>
                          <a:effectLst/>
                          <a:latin typeface="+mn-lt"/>
                          <a:ea typeface="+mn-ea"/>
                          <a:cs typeface="+mn-cs"/>
                        </a:rPr>
                        <a:t>.</a:t>
                      </a:r>
                      <a:endParaRPr lang="pt-BR" sz="20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72987" marR="72987" marT="0" marB="0" anchor="ctr">
                    <a:solidFill>
                      <a:srgbClr val="0018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02430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420634"/>
            <a:ext cx="7812360" cy="477054"/>
          </a:xfrm>
          <a:prstGeom prst="rect">
            <a:avLst/>
          </a:prstGeom>
          <a:noFill/>
        </p:spPr>
        <p:txBody>
          <a:bodyPr wrap="square" rtlCol="0">
            <a:spAutoFit/>
          </a:bodyPr>
          <a:lstStyle/>
          <a:p>
            <a:pPr algn="ctr"/>
            <a:r>
              <a:rPr lang="pt-BR" sz="2500" b="1" dirty="0">
                <a:latin typeface="Arial" panose="020B0604020202020204" pitchFamily="34" charset="0"/>
                <a:cs typeface="Arial" panose="020B0604020202020204" pitchFamily="34" charset="0"/>
              </a:rPr>
              <a:t>Alterações na legislação – Slide 12</a:t>
            </a:r>
          </a:p>
        </p:txBody>
      </p:sp>
      <p:cxnSp>
        <p:nvCxnSpPr>
          <p:cNvPr id="5" name="Conector reto 4"/>
          <p:cNvCxnSpPr/>
          <p:nvPr/>
        </p:nvCxnSpPr>
        <p:spPr>
          <a:xfrm>
            <a:off x="7932" y="908720"/>
            <a:ext cx="7812360" cy="0"/>
          </a:xfrm>
          <a:prstGeom prst="line">
            <a:avLst/>
          </a:prstGeom>
          <a:ln w="73025">
            <a:solidFill>
              <a:srgbClr val="0F331F"/>
            </a:solidFill>
          </a:ln>
        </p:spPr>
        <p:style>
          <a:lnRef idx="1">
            <a:schemeClr val="accent1"/>
          </a:lnRef>
          <a:fillRef idx="0">
            <a:schemeClr val="accent1"/>
          </a:fillRef>
          <a:effectRef idx="0">
            <a:schemeClr val="accent1"/>
          </a:effectRef>
          <a:fontRef idx="minor">
            <a:schemeClr val="tx1"/>
          </a:fontRef>
        </p:style>
      </p:cxnSp>
      <p:pic>
        <p:nvPicPr>
          <p:cNvPr id="34" name="Picture 2" descr="F:\u\Aline Dalmolin\Selo\w_colorido_fundo_bran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379" y="8607"/>
            <a:ext cx="1615621" cy="118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95536" y="1196752"/>
            <a:ext cx="7848872" cy="584775"/>
          </a:xfrm>
          <a:prstGeom prst="rect">
            <a:avLst/>
          </a:prstGeom>
          <a:noFill/>
        </p:spPr>
        <p:txBody>
          <a:bodyPr wrap="square" rtlCol="0">
            <a:spAutoFit/>
          </a:bodyPr>
          <a:lstStyle/>
          <a:p>
            <a:pPr algn="just"/>
            <a:endParaRPr lang="pt-BR" sz="1400" b="1" dirty="0">
              <a:cs typeface="Arial" panose="020B0604020202020204" pitchFamily="34" charset="0"/>
            </a:endParaRPr>
          </a:p>
          <a:p>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1072924172"/>
              </p:ext>
            </p:extLst>
          </p:nvPr>
        </p:nvGraphicFramePr>
        <p:xfrm>
          <a:off x="208514" y="1151667"/>
          <a:ext cx="8755974" cy="5517691"/>
        </p:xfrm>
        <a:graphic>
          <a:graphicData uri="http://schemas.openxmlformats.org/drawingml/2006/table">
            <a:tbl>
              <a:tblPr firstRow="1" firstCol="1" bandRow="1">
                <a:tableStyleId>{5C22544A-7EE6-4342-B048-85BDC9FD1C3A}</a:tableStyleId>
              </a:tblPr>
              <a:tblGrid>
                <a:gridCol w="8755974">
                  <a:extLst>
                    <a:ext uri="{9D8B030D-6E8A-4147-A177-3AD203B41FA5}">
                      <a16:colId xmlns:a16="http://schemas.microsoft.com/office/drawing/2014/main" val="20000"/>
                    </a:ext>
                  </a:extLst>
                </a:gridCol>
              </a:tblGrid>
              <a:tr h="5517691">
                <a:tc>
                  <a:txBody>
                    <a:bodyPr/>
                    <a:lstStyle/>
                    <a:p>
                      <a:pPr algn="ctr">
                        <a:spcAft>
                          <a:spcPts val="600"/>
                        </a:spcAft>
                      </a:pPr>
                      <a:r>
                        <a:rPr lang="pt-BR" sz="2000" b="0" i="0" kern="1200" dirty="0">
                          <a:solidFill>
                            <a:schemeClr val="lt1"/>
                          </a:solidFill>
                          <a:effectLst/>
                          <a:latin typeface="+mn-lt"/>
                          <a:ea typeface="+mn-ea"/>
                          <a:cs typeface="+mn-cs"/>
                        </a:rPr>
                        <a:t>§ 8º Os pagamentos em virtude de sentença judiciária de que trata o art. 100 da Constituição Federal serão realizados na seguinte ordem:</a:t>
                      </a:r>
                    </a:p>
                    <a:p>
                      <a:pPr algn="ctr"/>
                      <a:r>
                        <a:rPr lang="pt-BR" sz="2000" b="0" i="0" kern="1200" dirty="0">
                          <a:solidFill>
                            <a:schemeClr val="lt1"/>
                          </a:solidFill>
                          <a:effectLst/>
                          <a:latin typeface="+mn-lt"/>
                          <a:ea typeface="+mn-ea"/>
                          <a:cs typeface="+mn-cs"/>
                        </a:rPr>
                        <a:t>I - obrigações definidas em lei como de pequeno valor, previstas no § 3º do art. 100 da Constituição Federal;</a:t>
                      </a:r>
                    </a:p>
                    <a:p>
                      <a:pPr algn="ctr"/>
                      <a:r>
                        <a:rPr lang="pt-BR" sz="2000" b="0" i="0" kern="1200" dirty="0">
                          <a:solidFill>
                            <a:schemeClr val="lt1"/>
                          </a:solidFill>
                          <a:effectLst/>
                          <a:latin typeface="+mn-lt"/>
                          <a:ea typeface="+mn-ea"/>
                          <a:cs typeface="+mn-cs"/>
                        </a:rPr>
                        <a:t>II - precatórios de natureza alimentícia cujos titulares, originários ou por sucessão hereditária, tenham no mínimo 60 (sessenta) anos de idade, ou sejam portadores de doença grave ou pessoas com deficiência, assim definidos na forma da lei, até o valor equivalente ao triplo do montante fixado em lei como obrigação de pequeno valor;</a:t>
                      </a:r>
                    </a:p>
                    <a:p>
                      <a:pPr algn="ctr"/>
                      <a:r>
                        <a:rPr lang="pt-BR" sz="2000" b="0" i="0" kern="1200" dirty="0">
                          <a:solidFill>
                            <a:schemeClr val="lt1"/>
                          </a:solidFill>
                          <a:effectLst/>
                          <a:latin typeface="+mn-lt"/>
                          <a:ea typeface="+mn-ea"/>
                          <a:cs typeface="+mn-cs"/>
                        </a:rPr>
                        <a:t>III - demais precatórios de natureza alimentícia até o valor equivalente ao triplo do montante fixado em lei como obrigação de pequeno valor;</a:t>
                      </a:r>
                    </a:p>
                    <a:p>
                      <a:pPr algn="ctr"/>
                      <a:r>
                        <a:rPr lang="pt-BR" sz="2000" b="0" i="0" kern="1200" dirty="0">
                          <a:solidFill>
                            <a:schemeClr val="lt1"/>
                          </a:solidFill>
                          <a:effectLst/>
                          <a:latin typeface="+mn-lt"/>
                          <a:ea typeface="+mn-ea"/>
                          <a:cs typeface="+mn-cs"/>
                        </a:rPr>
                        <a:t>IV - demais precatórios de natureza alimentícia além do valor previsto no inciso III deste parágrafo;</a:t>
                      </a:r>
                    </a:p>
                    <a:p>
                      <a:pPr algn="ctr"/>
                      <a:r>
                        <a:rPr lang="pt-BR" sz="2000" b="0" i="0" kern="1200" dirty="0">
                          <a:solidFill>
                            <a:schemeClr val="lt1"/>
                          </a:solidFill>
                          <a:effectLst/>
                          <a:latin typeface="+mn-lt"/>
                          <a:ea typeface="+mn-ea"/>
                          <a:cs typeface="+mn-cs"/>
                        </a:rPr>
                        <a:t>V - demais precatórios.</a:t>
                      </a:r>
                      <a:endParaRPr lang="pt-BR" sz="2000" b="0" dirty="0">
                        <a:solidFill>
                          <a:schemeClr val="bg1"/>
                        </a:solidFill>
                        <a:effectLst/>
                        <a:latin typeface="+mn-lt"/>
                        <a:ea typeface="Times New Roman" panose="02020603050405020304" pitchFamily="18" charset="0"/>
                        <a:cs typeface="Calibri" panose="020F0502020204030204" pitchFamily="34" charset="0"/>
                      </a:endParaRPr>
                    </a:p>
                  </a:txBody>
                  <a:tcPr marL="72987" marR="72987" marT="0" marB="0" anchor="ctr">
                    <a:solidFill>
                      <a:srgbClr val="0018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73730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420634"/>
            <a:ext cx="7812360" cy="477054"/>
          </a:xfrm>
          <a:prstGeom prst="rect">
            <a:avLst/>
          </a:prstGeom>
          <a:noFill/>
        </p:spPr>
        <p:txBody>
          <a:bodyPr wrap="square" rtlCol="0">
            <a:spAutoFit/>
          </a:bodyPr>
          <a:lstStyle/>
          <a:p>
            <a:pPr algn="ctr"/>
            <a:r>
              <a:rPr lang="pt-BR" sz="2500" b="1" dirty="0">
                <a:latin typeface="Arial" panose="020B0604020202020204" pitchFamily="34" charset="0"/>
                <a:cs typeface="Arial" panose="020B0604020202020204" pitchFamily="34" charset="0"/>
              </a:rPr>
              <a:t>Alterações na legislação – Slide 13</a:t>
            </a:r>
          </a:p>
        </p:txBody>
      </p:sp>
      <p:cxnSp>
        <p:nvCxnSpPr>
          <p:cNvPr id="5" name="Conector reto 4"/>
          <p:cNvCxnSpPr/>
          <p:nvPr/>
        </p:nvCxnSpPr>
        <p:spPr>
          <a:xfrm>
            <a:off x="7932" y="908720"/>
            <a:ext cx="7812360" cy="0"/>
          </a:xfrm>
          <a:prstGeom prst="line">
            <a:avLst/>
          </a:prstGeom>
          <a:ln w="73025">
            <a:solidFill>
              <a:srgbClr val="0F331F"/>
            </a:solidFill>
          </a:ln>
        </p:spPr>
        <p:style>
          <a:lnRef idx="1">
            <a:schemeClr val="accent1"/>
          </a:lnRef>
          <a:fillRef idx="0">
            <a:schemeClr val="accent1"/>
          </a:fillRef>
          <a:effectRef idx="0">
            <a:schemeClr val="accent1"/>
          </a:effectRef>
          <a:fontRef idx="minor">
            <a:schemeClr val="tx1"/>
          </a:fontRef>
        </p:style>
      </p:cxnSp>
      <p:pic>
        <p:nvPicPr>
          <p:cNvPr id="34" name="Picture 2" descr="F:\u\Aline Dalmolin\Selo\w_colorido_fundo_bran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379" y="8607"/>
            <a:ext cx="1615621" cy="118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95536" y="1196752"/>
            <a:ext cx="7848872" cy="584775"/>
          </a:xfrm>
          <a:prstGeom prst="rect">
            <a:avLst/>
          </a:prstGeom>
          <a:noFill/>
        </p:spPr>
        <p:txBody>
          <a:bodyPr wrap="square" rtlCol="0">
            <a:spAutoFit/>
          </a:bodyPr>
          <a:lstStyle/>
          <a:p>
            <a:pPr algn="just"/>
            <a:endParaRPr lang="pt-BR" sz="1400" b="1" dirty="0">
              <a:cs typeface="Arial" panose="020B0604020202020204" pitchFamily="34" charset="0"/>
            </a:endParaRPr>
          </a:p>
          <a:p>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2478398069"/>
              </p:ext>
            </p:extLst>
          </p:nvPr>
        </p:nvGraphicFramePr>
        <p:xfrm>
          <a:off x="208514" y="1151667"/>
          <a:ext cx="8755974" cy="5517691"/>
        </p:xfrm>
        <a:graphic>
          <a:graphicData uri="http://schemas.openxmlformats.org/drawingml/2006/table">
            <a:tbl>
              <a:tblPr firstRow="1" firstCol="1" bandRow="1">
                <a:tableStyleId>{5C22544A-7EE6-4342-B048-85BDC9FD1C3A}</a:tableStyleId>
              </a:tblPr>
              <a:tblGrid>
                <a:gridCol w="8755974">
                  <a:extLst>
                    <a:ext uri="{9D8B030D-6E8A-4147-A177-3AD203B41FA5}">
                      <a16:colId xmlns:a16="http://schemas.microsoft.com/office/drawing/2014/main" val="20000"/>
                    </a:ext>
                  </a:extLst>
                </a:gridCol>
              </a:tblGrid>
              <a:tr h="5517691">
                <a:tc>
                  <a:txBody>
                    <a:bodyPr/>
                    <a:lstStyle/>
                    <a:p>
                      <a:pPr marL="0" indent="0" algn="ctr">
                        <a:spcBef>
                          <a:spcPts val="0"/>
                        </a:spcBef>
                        <a:spcAft>
                          <a:spcPts val="0"/>
                        </a:spcAft>
                        <a:buFontTx/>
                        <a:buNone/>
                      </a:pPr>
                      <a:r>
                        <a:rPr lang="pt-BR" sz="2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MORATÓRIA SOBRE A DÍVIDA JUDICIAL E CONTINGENCIAMENTO DOS RECURSOS DESTINADOS A ESTE FIM – VIOLAÇÕES CONSTITUCIONAIS</a:t>
                      </a:r>
                    </a:p>
                    <a:p>
                      <a:pPr marL="0" indent="0" algn="ctr">
                        <a:spcBef>
                          <a:spcPts val="0"/>
                        </a:spcBef>
                        <a:spcAft>
                          <a:spcPts val="0"/>
                        </a:spcAft>
                        <a:buFontTx/>
                        <a:buNone/>
                      </a:pPr>
                      <a:endParaRPr lang="pt-BR"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ctr">
                        <a:spcBef>
                          <a:spcPts val="0"/>
                        </a:spcBef>
                        <a:spcAft>
                          <a:spcPts val="600"/>
                        </a:spcAft>
                        <a:buFontTx/>
                        <a:buChar char="-"/>
                      </a:pPr>
                      <a:r>
                        <a:rPr lang="pt-BR" sz="20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Separação de Poderes (art. 2º)</a:t>
                      </a:r>
                    </a:p>
                    <a:p>
                      <a:pPr marL="342900" indent="-342900" algn="ctr">
                        <a:spcBef>
                          <a:spcPts val="0"/>
                        </a:spcBef>
                        <a:spcAft>
                          <a:spcPts val="600"/>
                        </a:spcAft>
                        <a:buFontTx/>
                        <a:buChar char="-"/>
                      </a:pPr>
                      <a:r>
                        <a:rPr lang="pt-BR" sz="20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Direitos fundamentais à isonomia e à propriedade (art. 5º, </a:t>
                      </a:r>
                      <a:r>
                        <a:rPr lang="pt-BR" sz="2000" b="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caput</a:t>
                      </a:r>
                      <a:r>
                        <a:rPr lang="pt-BR" sz="2000" b="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e inciso XII)</a:t>
                      </a:r>
                    </a:p>
                    <a:p>
                      <a:pPr marL="342900" indent="-342900" algn="ctr">
                        <a:spcBef>
                          <a:spcPts val="0"/>
                        </a:spcBef>
                        <a:spcAft>
                          <a:spcPts val="600"/>
                        </a:spcAft>
                        <a:buFontTx/>
                        <a:buChar char="-"/>
                      </a:pPr>
                      <a:r>
                        <a:rPr lang="pt-BR" sz="2000" b="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Efetividade da tutela jurisdicional (art. 5º, inciso XXXV)</a:t>
                      </a:r>
                    </a:p>
                    <a:p>
                      <a:pPr marL="342900" indent="-342900" algn="ctr">
                        <a:spcBef>
                          <a:spcPts val="0"/>
                        </a:spcBef>
                        <a:spcAft>
                          <a:spcPts val="600"/>
                        </a:spcAft>
                        <a:buFontTx/>
                        <a:buChar char="-"/>
                      </a:pPr>
                      <a:r>
                        <a:rPr lang="pt-BR" sz="2000" b="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Coisa julgada e segurança jurídica (art. 5º, inciso XXXVI)</a:t>
                      </a:r>
                    </a:p>
                    <a:p>
                      <a:pPr marL="342900" indent="-342900" algn="ctr">
                        <a:spcBef>
                          <a:spcPts val="0"/>
                        </a:spcBef>
                        <a:spcAft>
                          <a:spcPts val="600"/>
                        </a:spcAft>
                        <a:buFontTx/>
                        <a:buChar char="-"/>
                      </a:pPr>
                      <a:r>
                        <a:rPr lang="pt-BR" sz="2000" b="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Razoável duração do Processo (art. 5º, inciso LXXVIII) </a:t>
                      </a:r>
                    </a:p>
                    <a:p>
                      <a:pPr marL="342900" indent="-342900" algn="ctr">
                        <a:spcBef>
                          <a:spcPts val="0"/>
                        </a:spcBef>
                        <a:spcAft>
                          <a:spcPts val="600"/>
                        </a:spcAft>
                        <a:buFontTx/>
                        <a:buChar char="-"/>
                      </a:pPr>
                      <a:r>
                        <a:rPr lang="pt-BR" sz="2000" b="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Moralidade e eficiência administrativa (art. 37)</a:t>
                      </a:r>
                    </a:p>
                    <a:p>
                      <a:pPr marL="342900" marR="0" lvl="0" indent="-342900" algn="ctr" defTabSz="914400" rtl="0" eaLnBrk="1" fontAlgn="auto" latinLnBrk="0" hangingPunct="1">
                        <a:lnSpc>
                          <a:spcPct val="100000"/>
                        </a:lnSpc>
                        <a:spcBef>
                          <a:spcPts val="0"/>
                        </a:spcBef>
                        <a:spcAft>
                          <a:spcPts val="0"/>
                        </a:spcAft>
                        <a:buClrTx/>
                        <a:buSzTx/>
                        <a:buFontTx/>
                        <a:buChar char="-"/>
                        <a:tabLst/>
                        <a:defRPr/>
                      </a:pPr>
                      <a:r>
                        <a:rPr lang="pt-BR" sz="20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Estado Democrático de Direito (art. 1º, </a:t>
                      </a:r>
                      <a:r>
                        <a:rPr lang="pt-BR" sz="2000" b="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caput</a:t>
                      </a:r>
                      <a:r>
                        <a:rPr lang="pt-BR" sz="2000" b="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p>
                  </a:txBody>
                  <a:tcPr marL="72987" marR="72987" marT="0" marB="0" anchor="ctr">
                    <a:solidFill>
                      <a:srgbClr val="0018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85108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420634"/>
            <a:ext cx="7812360" cy="477054"/>
          </a:xfrm>
          <a:prstGeom prst="rect">
            <a:avLst/>
          </a:prstGeom>
          <a:noFill/>
        </p:spPr>
        <p:txBody>
          <a:bodyPr wrap="square" rtlCol="0">
            <a:spAutoFit/>
          </a:bodyPr>
          <a:lstStyle/>
          <a:p>
            <a:pPr algn="ctr"/>
            <a:r>
              <a:rPr lang="pt-BR" sz="2500" b="1" dirty="0">
                <a:latin typeface="Arial" panose="020B0604020202020204" pitchFamily="34" charset="0"/>
                <a:cs typeface="Arial" panose="020B0604020202020204" pitchFamily="34" charset="0"/>
              </a:rPr>
              <a:t>Alterações na legislação – Slide 14</a:t>
            </a:r>
          </a:p>
        </p:txBody>
      </p:sp>
      <p:cxnSp>
        <p:nvCxnSpPr>
          <p:cNvPr id="5" name="Conector reto 4"/>
          <p:cNvCxnSpPr/>
          <p:nvPr/>
        </p:nvCxnSpPr>
        <p:spPr>
          <a:xfrm>
            <a:off x="7932" y="908720"/>
            <a:ext cx="7812360" cy="0"/>
          </a:xfrm>
          <a:prstGeom prst="line">
            <a:avLst/>
          </a:prstGeom>
          <a:ln w="73025">
            <a:solidFill>
              <a:srgbClr val="0F331F"/>
            </a:solidFill>
          </a:ln>
        </p:spPr>
        <p:style>
          <a:lnRef idx="1">
            <a:schemeClr val="accent1"/>
          </a:lnRef>
          <a:fillRef idx="0">
            <a:schemeClr val="accent1"/>
          </a:fillRef>
          <a:effectRef idx="0">
            <a:schemeClr val="accent1"/>
          </a:effectRef>
          <a:fontRef idx="minor">
            <a:schemeClr val="tx1"/>
          </a:fontRef>
        </p:style>
      </p:cxnSp>
      <p:pic>
        <p:nvPicPr>
          <p:cNvPr id="34" name="Picture 2" descr="F:\u\Aline Dalmolin\Selo\w_colorido_fundo_bran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379" y="8607"/>
            <a:ext cx="1615621" cy="118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95536" y="1196752"/>
            <a:ext cx="7848872" cy="584775"/>
          </a:xfrm>
          <a:prstGeom prst="rect">
            <a:avLst/>
          </a:prstGeom>
          <a:noFill/>
        </p:spPr>
        <p:txBody>
          <a:bodyPr wrap="square" rtlCol="0">
            <a:spAutoFit/>
          </a:bodyPr>
          <a:lstStyle/>
          <a:p>
            <a:pPr algn="just"/>
            <a:endParaRPr lang="pt-BR" sz="1400" b="1" dirty="0">
              <a:cs typeface="Arial" panose="020B0604020202020204" pitchFamily="34" charset="0"/>
            </a:endParaRPr>
          </a:p>
          <a:p>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3682581662"/>
              </p:ext>
            </p:extLst>
          </p:nvPr>
        </p:nvGraphicFramePr>
        <p:xfrm>
          <a:off x="208514" y="1151667"/>
          <a:ext cx="8755974" cy="5517691"/>
        </p:xfrm>
        <a:graphic>
          <a:graphicData uri="http://schemas.openxmlformats.org/drawingml/2006/table">
            <a:tbl>
              <a:tblPr firstRow="1" firstCol="1" bandRow="1">
                <a:tableStyleId>{5C22544A-7EE6-4342-B048-85BDC9FD1C3A}</a:tableStyleId>
              </a:tblPr>
              <a:tblGrid>
                <a:gridCol w="8755974">
                  <a:extLst>
                    <a:ext uri="{9D8B030D-6E8A-4147-A177-3AD203B41FA5}">
                      <a16:colId xmlns:a16="http://schemas.microsoft.com/office/drawing/2014/main" val="20000"/>
                    </a:ext>
                  </a:extLst>
                </a:gridCol>
              </a:tblGrid>
              <a:tr h="5517691">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pt-BR" sz="2200" b="1" i="0" kern="1200" dirty="0">
                          <a:solidFill>
                            <a:schemeClr val="bg1"/>
                          </a:solidFill>
                          <a:effectLst/>
                          <a:latin typeface="+mn-lt"/>
                          <a:ea typeface="Times New Roman" panose="02020603050405020304" pitchFamily="18" charset="0"/>
                          <a:cs typeface="Calibri" panose="020F0502020204030204" pitchFamily="34" charset="0"/>
                        </a:rPr>
                        <a:t>Declaração de inconstitucionalidade na ADI 4357</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2200" b="0" i="0" kern="1200" dirty="0">
                          <a:solidFill>
                            <a:schemeClr val="bg1"/>
                          </a:solidFill>
                          <a:effectLst/>
                          <a:latin typeface="+mn-lt"/>
                          <a:ea typeface="Times New Roman" panose="02020603050405020304" pitchFamily="18" charset="0"/>
                          <a:cs typeface="Calibri" panose="020F0502020204030204" pitchFamily="34" charset="0"/>
                        </a:rPr>
                        <a:t>(Regime Especial de pagamento de Precatórios)</a:t>
                      </a:r>
                    </a:p>
                    <a:p>
                      <a:pPr marL="0" indent="0" algn="ctr">
                        <a:spcBef>
                          <a:spcPts val="0"/>
                        </a:spcBef>
                        <a:spcAft>
                          <a:spcPts val="0"/>
                        </a:spcAft>
                      </a:pPr>
                      <a:endParaRPr lang="pt-BR" sz="1800" b="0" dirty="0">
                        <a:solidFill>
                          <a:schemeClr val="bg1"/>
                        </a:solidFill>
                        <a:effectLst/>
                        <a:latin typeface="+mn-lt"/>
                        <a:ea typeface="Times New Roman" panose="02020603050405020304" pitchFamily="18" charset="0"/>
                        <a:cs typeface="Calibri" panose="020F0502020204030204" pitchFamily="34" charset="0"/>
                      </a:endParaRPr>
                    </a:p>
                    <a:p>
                      <a:pPr marL="0" indent="0" algn="ctr">
                        <a:spcBef>
                          <a:spcPts val="0"/>
                        </a:spcBef>
                        <a:spcAft>
                          <a:spcPts val="0"/>
                        </a:spcAft>
                      </a:pPr>
                      <a:r>
                        <a:rPr lang="pt-BR" sz="1800" b="0" i="0" u="none" strike="noStrike" kern="1200" baseline="0" dirty="0">
                          <a:solidFill>
                            <a:schemeClr val="lt1"/>
                          </a:solidFill>
                          <a:latin typeface="+mn-lt"/>
                          <a:ea typeface="+mn-ea"/>
                          <a:cs typeface="+mn-cs"/>
                        </a:rPr>
                        <a:t>DIREITO CONSTITUCIONAL. </a:t>
                      </a:r>
                      <a:r>
                        <a:rPr lang="pt-BR" sz="1800" b="1" i="0" u="none" strike="noStrike" kern="1200" baseline="0" dirty="0">
                          <a:solidFill>
                            <a:schemeClr val="lt1"/>
                          </a:solidFill>
                          <a:latin typeface="+mn-lt"/>
                          <a:ea typeface="+mn-ea"/>
                          <a:cs typeface="+mn-cs"/>
                        </a:rPr>
                        <a:t>REGIME DE EXECUÇÃO DA FAZENDA PÚBLICA MEDIANTE PRECATÓRIO. EMENDA CONSTITUCIONAL Nº 62/2009</a:t>
                      </a:r>
                      <a:r>
                        <a:rPr lang="pt-BR" sz="1800" b="0" i="0" u="none" strike="noStrike" kern="1200" baseline="0" dirty="0">
                          <a:solidFill>
                            <a:schemeClr val="lt1"/>
                          </a:solidFill>
                          <a:latin typeface="+mn-lt"/>
                          <a:ea typeface="+mn-ea"/>
                          <a:cs typeface="+mn-cs"/>
                        </a:rPr>
                        <a:t>. (...) </a:t>
                      </a:r>
                      <a:r>
                        <a:rPr lang="pt-BR" sz="1800" b="1" i="0" u="none" strike="noStrike" kern="1200" baseline="0" dirty="0">
                          <a:solidFill>
                            <a:schemeClr val="lt1"/>
                          </a:solidFill>
                          <a:latin typeface="+mn-lt"/>
                          <a:ea typeface="+mn-ea"/>
                          <a:cs typeface="+mn-cs"/>
                        </a:rPr>
                        <a:t>INCONSTITUCIONALIDADE DO REGIME ESPECIAL DE PAGAMENTO. OFENSA À CLÁUSULA CONSTITUCIONAL DO ESTADO DE DIREITO (CF, ART. 1º, CAPUT), AO PRINCÍPIO DA SEPARAÇÃO DE PODERES (CF, ART. 2º), AO POSTULADO DA ISONOMIA (CF, ART. 5º, CAPUT), À GARANTIA DO ACESSO À JUSTIÇA E A EFETIVIDADE DA TUTELA JURISDICIONAL (CF, ART. 5º, XXXV) E AO DIREITO ADQUIRIDO E À COISA JULGADA (CF, ART. 5º, XXXVI). PEDIDO JULGADO PROCEDENTE EM PARTE. </a:t>
                      </a:r>
                      <a:r>
                        <a:rPr lang="pt-BR" sz="1800" b="0" i="0" u="none" strike="noStrike" kern="1200" baseline="0" dirty="0">
                          <a:solidFill>
                            <a:schemeClr val="lt1"/>
                          </a:solidFill>
                          <a:latin typeface="+mn-lt"/>
                          <a:ea typeface="+mn-ea"/>
                          <a:cs typeface="+mn-cs"/>
                        </a:rPr>
                        <a:t>(...) 8. O regime “especial” de pagamento de precatórios para Estados e Municípios criado pela EC nº 62/09, ao veicular nova moratória na quitação dos débitos judiciais da Fazenda Pública e </a:t>
                      </a:r>
                      <a:r>
                        <a:rPr lang="pt-BR" sz="1800" b="1" i="0" u="none" strike="noStrike" kern="1200" baseline="0" dirty="0">
                          <a:solidFill>
                            <a:schemeClr val="lt1"/>
                          </a:solidFill>
                          <a:latin typeface="+mn-lt"/>
                          <a:ea typeface="+mn-ea"/>
                          <a:cs typeface="+mn-cs"/>
                        </a:rPr>
                        <a:t>ao impor o contingenciamento de recursos para esse fim, viola a cláusula constitucional do Estado de Direito (CF, art. 1º, caput), o princípio da Separação de Poderes (CF, art. 2º), o postulado da isonomia (CF, art. 5º), a garantia do acesso à justiça e a efetividade da tutela jurisdicional (CF, art. 5º, XXXV), o direito adquirido e à coisa julgada (CF, art. 5º, XXXVI). </a:t>
                      </a:r>
                      <a:r>
                        <a:rPr lang="pt-BR" sz="1800" b="0" i="0" u="none" strike="noStrike" kern="1200" baseline="0" dirty="0">
                          <a:solidFill>
                            <a:schemeClr val="lt1"/>
                          </a:solidFill>
                          <a:latin typeface="+mn-lt"/>
                          <a:ea typeface="+mn-ea"/>
                          <a:cs typeface="+mn-cs"/>
                        </a:rPr>
                        <a:t>9. Pedido de declaração de inconstitucionalidade julgado procedente em parte. </a:t>
                      </a:r>
                      <a:endParaRPr lang="pt-BR" sz="1800" b="0" dirty="0">
                        <a:solidFill>
                          <a:schemeClr val="bg1"/>
                        </a:solidFill>
                        <a:effectLst/>
                        <a:latin typeface="+mn-lt"/>
                        <a:ea typeface="Times New Roman" panose="02020603050405020304" pitchFamily="18" charset="0"/>
                        <a:cs typeface="Calibri" panose="020F0502020204030204" pitchFamily="34" charset="0"/>
                      </a:endParaRPr>
                    </a:p>
                  </a:txBody>
                  <a:tcPr marL="72987" marR="72987" marT="0" marB="0" anchor="ctr">
                    <a:solidFill>
                      <a:srgbClr val="0018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26424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2050" name="Picture 2" descr="F:\u\Aline Dalmolin\Marca\marca_wagner_colorida_fundo_ver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02566"/>
            <a:ext cx="8424936" cy="6199878"/>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10"/>
          <p:cNvSpPr txBox="1">
            <a:spLocks noChangeArrowheads="1"/>
          </p:cNvSpPr>
          <p:nvPr/>
        </p:nvSpPr>
        <p:spPr bwMode="auto">
          <a:xfrm>
            <a:off x="3275434" y="4509120"/>
            <a:ext cx="29527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pt-BR" dirty="0">
              <a:solidFill>
                <a:srgbClr val="FFFFFF"/>
              </a:solidFill>
              <a:latin typeface="Calibri" pitchFamily="34" charset="0"/>
            </a:endParaRPr>
          </a:p>
          <a:p>
            <a:pPr algn="ctr" eaLnBrk="1" hangingPunct="1"/>
            <a:endParaRPr lang="pt-BR" dirty="0">
              <a:solidFill>
                <a:srgbClr val="FFFFFF"/>
              </a:solidFill>
              <a:latin typeface="Calibri" pitchFamily="34" charset="0"/>
            </a:endParaRPr>
          </a:p>
          <a:p>
            <a:pPr algn="ctr" eaLnBrk="1" hangingPunct="1"/>
            <a:r>
              <a:rPr lang="pt-BR" dirty="0">
                <a:solidFill>
                  <a:srgbClr val="FFFFFF"/>
                </a:solidFill>
                <a:latin typeface="Calibri" pitchFamily="34" charset="0"/>
              </a:rPr>
              <a:t>www.wagner.adv.br</a:t>
            </a:r>
          </a:p>
          <a:p>
            <a:pPr algn="ctr" eaLnBrk="1" hangingPunct="1"/>
            <a:r>
              <a:rPr lang="pt-BR" dirty="0">
                <a:solidFill>
                  <a:schemeClr val="bg1"/>
                </a:solidFill>
                <a:latin typeface="Calibri" pitchFamily="34" charset="0"/>
              </a:rPr>
              <a:t>wagner@wagner.adv.br</a:t>
            </a:r>
          </a:p>
        </p:txBody>
      </p:sp>
    </p:spTree>
    <p:extLst>
      <p:ext uri="{BB962C8B-B14F-4D97-AF65-F5344CB8AC3E}">
        <p14:creationId xmlns:p14="http://schemas.microsoft.com/office/powerpoint/2010/main" val="50498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420634"/>
            <a:ext cx="7812360" cy="477054"/>
          </a:xfrm>
          <a:prstGeom prst="rect">
            <a:avLst/>
          </a:prstGeom>
          <a:noFill/>
        </p:spPr>
        <p:txBody>
          <a:bodyPr wrap="square" rtlCol="0">
            <a:spAutoFit/>
          </a:bodyPr>
          <a:lstStyle/>
          <a:p>
            <a:pPr algn="ctr"/>
            <a:r>
              <a:rPr lang="pt-BR" sz="2500" b="1" dirty="0">
                <a:latin typeface="Arial" panose="020B0604020202020204" pitchFamily="34" charset="0"/>
                <a:cs typeface="Arial" panose="020B0604020202020204" pitchFamily="34" charset="0"/>
              </a:rPr>
              <a:t>Alterações na legislação – Slide 01</a:t>
            </a:r>
          </a:p>
        </p:txBody>
      </p:sp>
      <p:cxnSp>
        <p:nvCxnSpPr>
          <p:cNvPr id="5" name="Conector reto 4"/>
          <p:cNvCxnSpPr/>
          <p:nvPr/>
        </p:nvCxnSpPr>
        <p:spPr>
          <a:xfrm>
            <a:off x="7932" y="908720"/>
            <a:ext cx="7812360" cy="0"/>
          </a:xfrm>
          <a:prstGeom prst="line">
            <a:avLst/>
          </a:prstGeom>
          <a:ln w="73025">
            <a:solidFill>
              <a:srgbClr val="0F331F"/>
            </a:solidFill>
          </a:ln>
        </p:spPr>
        <p:style>
          <a:lnRef idx="1">
            <a:schemeClr val="accent1"/>
          </a:lnRef>
          <a:fillRef idx="0">
            <a:schemeClr val="accent1"/>
          </a:fillRef>
          <a:effectRef idx="0">
            <a:schemeClr val="accent1"/>
          </a:effectRef>
          <a:fontRef idx="minor">
            <a:schemeClr val="tx1"/>
          </a:fontRef>
        </p:style>
      </p:cxnSp>
      <p:pic>
        <p:nvPicPr>
          <p:cNvPr id="34" name="Picture 2" descr="F:\u\Aline Dalmolin\Selo\w_colorido_fundo_bran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379" y="8607"/>
            <a:ext cx="1615621" cy="118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95536" y="1196752"/>
            <a:ext cx="7848872" cy="584775"/>
          </a:xfrm>
          <a:prstGeom prst="rect">
            <a:avLst/>
          </a:prstGeom>
          <a:noFill/>
        </p:spPr>
        <p:txBody>
          <a:bodyPr wrap="square" rtlCol="0">
            <a:spAutoFit/>
          </a:bodyPr>
          <a:lstStyle/>
          <a:p>
            <a:pPr algn="just"/>
            <a:endParaRPr lang="pt-BR" sz="1400" b="1" dirty="0">
              <a:cs typeface="Arial" panose="020B0604020202020204" pitchFamily="34" charset="0"/>
            </a:endParaRPr>
          </a:p>
          <a:p>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3173086198"/>
              </p:ext>
            </p:extLst>
          </p:nvPr>
        </p:nvGraphicFramePr>
        <p:xfrm>
          <a:off x="208514" y="1151667"/>
          <a:ext cx="8755974" cy="5517691"/>
        </p:xfrm>
        <a:graphic>
          <a:graphicData uri="http://schemas.openxmlformats.org/drawingml/2006/table">
            <a:tbl>
              <a:tblPr firstRow="1" firstCol="1" bandRow="1">
                <a:tableStyleId>{5C22544A-7EE6-4342-B048-85BDC9FD1C3A}</a:tableStyleId>
              </a:tblPr>
              <a:tblGrid>
                <a:gridCol w="8755974">
                  <a:extLst>
                    <a:ext uri="{9D8B030D-6E8A-4147-A177-3AD203B41FA5}">
                      <a16:colId xmlns:a16="http://schemas.microsoft.com/office/drawing/2014/main" val="20000"/>
                    </a:ext>
                  </a:extLst>
                </a:gridCol>
              </a:tblGrid>
              <a:tr h="5517691">
                <a:tc>
                  <a:txBody>
                    <a:bodyPr/>
                    <a:lstStyle/>
                    <a:p>
                      <a:pPr algn="ctr">
                        <a:spcAft>
                          <a:spcPts val="600"/>
                        </a:spcAft>
                      </a:pPr>
                      <a:r>
                        <a:rPr lang="pt-BR" sz="2200" b="1" dirty="0">
                          <a:solidFill>
                            <a:schemeClr val="bg1"/>
                          </a:solidFill>
                          <a:effectLst/>
                          <a:latin typeface="+mn-lt"/>
                          <a:ea typeface="Times New Roman" panose="02020603050405020304" pitchFamily="18" charset="0"/>
                          <a:cs typeface="Calibri" panose="020F0502020204030204" pitchFamily="34" charset="0"/>
                        </a:rPr>
                        <a:t>EMENDA CONSTITUCIONAL N. 95/2016</a:t>
                      </a:r>
                    </a:p>
                    <a:p>
                      <a:pPr algn="ctr">
                        <a:spcAft>
                          <a:spcPts val="0"/>
                        </a:spcAft>
                      </a:pPr>
                      <a:r>
                        <a:rPr lang="pt-BR" sz="2200" b="1" dirty="0">
                          <a:solidFill>
                            <a:schemeClr val="bg1"/>
                          </a:solidFill>
                          <a:effectLst/>
                          <a:latin typeface="+mn-lt"/>
                          <a:ea typeface="Times New Roman" panose="02020603050405020304" pitchFamily="18" charset="0"/>
                          <a:cs typeface="Calibri" panose="020F0502020204030204" pitchFamily="34" charset="0"/>
                        </a:rPr>
                        <a:t>NOVO REGIME FISCAL</a:t>
                      </a:r>
                    </a:p>
                    <a:p>
                      <a:pPr algn="ctr">
                        <a:spcAft>
                          <a:spcPts val="0"/>
                        </a:spcAft>
                      </a:pPr>
                      <a:endParaRPr lang="pt-BR" sz="2000" b="0" i="0" kern="1200" dirty="0">
                        <a:solidFill>
                          <a:schemeClr val="bg1"/>
                        </a:solidFill>
                        <a:effectLst/>
                        <a:latin typeface="+mn-lt"/>
                        <a:ea typeface="+mn-ea"/>
                        <a:cs typeface="Calibri" panose="020F0502020204030204" pitchFamily="34" charset="0"/>
                      </a:endParaRPr>
                    </a:p>
                    <a:p>
                      <a:pPr algn="ctr">
                        <a:spcAft>
                          <a:spcPts val="0"/>
                        </a:spcAft>
                      </a:pPr>
                      <a:r>
                        <a:rPr lang="pt-BR" sz="2000" b="0" i="0" kern="1200" dirty="0">
                          <a:solidFill>
                            <a:schemeClr val="lt1"/>
                          </a:solidFill>
                          <a:effectLst/>
                          <a:latin typeface="+mn-lt"/>
                          <a:ea typeface="+mn-ea"/>
                          <a:cs typeface="+mn-cs"/>
                        </a:rPr>
                        <a:t>Ato das Disposições Constitucionais Transitórias</a:t>
                      </a:r>
                    </a:p>
                    <a:p>
                      <a:pPr algn="ctr">
                        <a:spcAft>
                          <a:spcPts val="0"/>
                        </a:spcAft>
                      </a:pPr>
                      <a:r>
                        <a:rPr lang="pt-BR" sz="2000" b="0" i="1" kern="1200" dirty="0">
                          <a:solidFill>
                            <a:schemeClr val="lt1"/>
                          </a:solidFill>
                          <a:effectLst/>
                          <a:latin typeface="+mn-lt"/>
                          <a:ea typeface="+mn-ea"/>
                          <a:cs typeface="+mn-cs"/>
                        </a:rPr>
                        <a:t>Art. 107. Ficam estabelecidos, para cada exercício, limites individualizados para as despesas primárias: I - do Poder Executivo; </a:t>
                      </a:r>
                    </a:p>
                    <a:p>
                      <a:pPr algn="ctr">
                        <a:spcAft>
                          <a:spcPts val="0"/>
                        </a:spcAft>
                      </a:pPr>
                      <a:endParaRPr lang="pt-BR" sz="2000" b="0" i="1" kern="1200" dirty="0">
                        <a:solidFill>
                          <a:schemeClr val="lt1"/>
                        </a:solidFill>
                        <a:effectLst/>
                        <a:latin typeface="+mn-lt"/>
                        <a:ea typeface="+mn-ea"/>
                        <a:cs typeface="+mn-cs"/>
                      </a:endParaRPr>
                    </a:p>
                    <a:p>
                      <a:pPr algn="ctr">
                        <a:spcAft>
                          <a:spcPts val="0"/>
                        </a:spcAft>
                      </a:pPr>
                      <a:r>
                        <a:rPr lang="pt-BR" sz="2000" b="0" i="0" kern="1200" dirty="0">
                          <a:solidFill>
                            <a:schemeClr val="lt1"/>
                          </a:solidFill>
                          <a:effectLst/>
                          <a:latin typeface="+mn-lt"/>
                          <a:ea typeface="+mn-ea"/>
                          <a:cs typeface="+mn-cs"/>
                        </a:rPr>
                        <a:t>Despesas primárias </a:t>
                      </a:r>
                    </a:p>
                    <a:p>
                      <a:pPr algn="ctr">
                        <a:spcAft>
                          <a:spcPts val="0"/>
                        </a:spcAft>
                      </a:pPr>
                      <a:r>
                        <a:rPr lang="pt-BR" sz="2000" b="0" i="0" kern="1200" dirty="0">
                          <a:solidFill>
                            <a:schemeClr val="lt1"/>
                          </a:solidFill>
                          <a:effectLst/>
                          <a:latin typeface="+mn-lt"/>
                          <a:ea typeface="+mn-ea"/>
                          <a:cs typeface="+mn-cs"/>
                        </a:rPr>
                        <a:t>x </a:t>
                      </a:r>
                    </a:p>
                    <a:p>
                      <a:pPr algn="ctr">
                        <a:spcAft>
                          <a:spcPts val="0"/>
                        </a:spcAft>
                      </a:pPr>
                      <a:r>
                        <a:rPr lang="pt-BR" sz="2000" b="0" i="0" kern="1200" dirty="0">
                          <a:solidFill>
                            <a:schemeClr val="lt1"/>
                          </a:solidFill>
                          <a:effectLst/>
                          <a:latin typeface="+mn-lt"/>
                          <a:ea typeface="+mn-ea"/>
                          <a:cs typeface="+mn-cs"/>
                        </a:rPr>
                        <a:t>Despesas financeiras (dívidas mobiliárias – emissão de títulos públicos)</a:t>
                      </a:r>
                    </a:p>
                  </a:txBody>
                  <a:tcPr marL="72987" marR="72987" marT="0" marB="0" anchor="ctr">
                    <a:solidFill>
                      <a:srgbClr val="0018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270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420634"/>
            <a:ext cx="7812360" cy="477054"/>
          </a:xfrm>
          <a:prstGeom prst="rect">
            <a:avLst/>
          </a:prstGeom>
          <a:noFill/>
        </p:spPr>
        <p:txBody>
          <a:bodyPr wrap="square" rtlCol="0">
            <a:spAutoFit/>
          </a:bodyPr>
          <a:lstStyle/>
          <a:p>
            <a:pPr algn="ctr"/>
            <a:r>
              <a:rPr lang="pt-BR" sz="2500" b="1" dirty="0">
                <a:latin typeface="Arial" panose="020B0604020202020204" pitchFamily="34" charset="0"/>
                <a:cs typeface="Arial" panose="020B0604020202020204" pitchFamily="34" charset="0"/>
              </a:rPr>
              <a:t>Alterações na legislação – Slide 02</a:t>
            </a:r>
          </a:p>
        </p:txBody>
      </p:sp>
      <p:cxnSp>
        <p:nvCxnSpPr>
          <p:cNvPr id="5" name="Conector reto 4"/>
          <p:cNvCxnSpPr/>
          <p:nvPr/>
        </p:nvCxnSpPr>
        <p:spPr>
          <a:xfrm>
            <a:off x="7932" y="908720"/>
            <a:ext cx="7812360" cy="0"/>
          </a:xfrm>
          <a:prstGeom prst="line">
            <a:avLst/>
          </a:prstGeom>
          <a:ln w="73025">
            <a:solidFill>
              <a:srgbClr val="0F331F"/>
            </a:solidFill>
          </a:ln>
        </p:spPr>
        <p:style>
          <a:lnRef idx="1">
            <a:schemeClr val="accent1"/>
          </a:lnRef>
          <a:fillRef idx="0">
            <a:schemeClr val="accent1"/>
          </a:fillRef>
          <a:effectRef idx="0">
            <a:schemeClr val="accent1"/>
          </a:effectRef>
          <a:fontRef idx="minor">
            <a:schemeClr val="tx1"/>
          </a:fontRef>
        </p:style>
      </p:cxnSp>
      <p:pic>
        <p:nvPicPr>
          <p:cNvPr id="34" name="Picture 2" descr="F:\u\Aline Dalmolin\Selo\w_colorido_fundo_bran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379" y="8607"/>
            <a:ext cx="1615621" cy="118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95536" y="1196752"/>
            <a:ext cx="7848872" cy="584775"/>
          </a:xfrm>
          <a:prstGeom prst="rect">
            <a:avLst/>
          </a:prstGeom>
          <a:noFill/>
        </p:spPr>
        <p:txBody>
          <a:bodyPr wrap="square" rtlCol="0">
            <a:spAutoFit/>
          </a:bodyPr>
          <a:lstStyle/>
          <a:p>
            <a:pPr algn="just"/>
            <a:endParaRPr lang="pt-BR" sz="1400" b="1" dirty="0">
              <a:cs typeface="Arial" panose="020B0604020202020204" pitchFamily="34" charset="0"/>
            </a:endParaRPr>
          </a:p>
          <a:p>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228566554"/>
              </p:ext>
            </p:extLst>
          </p:nvPr>
        </p:nvGraphicFramePr>
        <p:xfrm>
          <a:off x="208514" y="1151667"/>
          <a:ext cx="8755974" cy="5517691"/>
        </p:xfrm>
        <a:graphic>
          <a:graphicData uri="http://schemas.openxmlformats.org/drawingml/2006/table">
            <a:tbl>
              <a:tblPr firstRow="1" firstCol="1" bandRow="1">
                <a:tableStyleId>{5C22544A-7EE6-4342-B048-85BDC9FD1C3A}</a:tableStyleId>
              </a:tblPr>
              <a:tblGrid>
                <a:gridCol w="8755974">
                  <a:extLst>
                    <a:ext uri="{9D8B030D-6E8A-4147-A177-3AD203B41FA5}">
                      <a16:colId xmlns:a16="http://schemas.microsoft.com/office/drawing/2014/main" val="20000"/>
                    </a:ext>
                  </a:extLst>
                </a:gridCol>
              </a:tblGrid>
              <a:tr h="5517691">
                <a:tc>
                  <a:txBody>
                    <a:bodyPr/>
                    <a:lstStyle/>
                    <a:p>
                      <a:pPr algn="ctr">
                        <a:spcAft>
                          <a:spcPts val="0"/>
                        </a:spcAft>
                      </a:pPr>
                      <a:r>
                        <a:rPr lang="pt-BR" sz="2200" b="1" i="0" kern="1200" dirty="0">
                          <a:solidFill>
                            <a:schemeClr val="lt1"/>
                          </a:solidFill>
                          <a:effectLst/>
                          <a:latin typeface="+mn-lt"/>
                          <a:ea typeface="+mn-ea"/>
                          <a:cs typeface="+mn-cs"/>
                        </a:rPr>
                        <a:t>Inadequação da submissão da dívida judicial ao conceito de despesas primárias para os fins do NRF</a:t>
                      </a:r>
                    </a:p>
                    <a:p>
                      <a:pPr algn="ctr">
                        <a:spcAft>
                          <a:spcPts val="0"/>
                        </a:spcAft>
                      </a:pPr>
                      <a:endParaRPr lang="pt-BR" sz="1000" b="1" i="0" kern="1200" dirty="0">
                        <a:solidFill>
                          <a:schemeClr val="lt1"/>
                        </a:solidFill>
                        <a:effectLst/>
                        <a:latin typeface="+mn-lt"/>
                        <a:ea typeface="+mn-ea"/>
                        <a:cs typeface="+mn-cs"/>
                      </a:endParaRPr>
                    </a:p>
                    <a:p>
                      <a:pPr algn="ctr">
                        <a:spcAft>
                          <a:spcPts val="600"/>
                        </a:spcAft>
                      </a:pPr>
                      <a:r>
                        <a:rPr lang="pt-BR" sz="1850" b="0" i="0" kern="1200" dirty="0">
                          <a:solidFill>
                            <a:schemeClr val="lt1"/>
                          </a:solidFill>
                          <a:effectLst/>
                          <a:latin typeface="+mn-lt"/>
                          <a:ea typeface="+mn-ea"/>
                          <a:cs typeface="+mn-cs"/>
                        </a:rPr>
                        <a:t>Pagamentos devidos pelas Fazendas em razão de sentença judiciária não são despesas discricionárias, mas obrigatória nos termos do art. 100 da CRFB. Equiparação às dívidas mobiliárias e outras despesas excepcionadas pelo NRF.</a:t>
                      </a:r>
                    </a:p>
                    <a:p>
                      <a:pPr algn="ctr">
                        <a:spcAft>
                          <a:spcPts val="600"/>
                        </a:spcAft>
                      </a:pPr>
                      <a:r>
                        <a:rPr lang="pt-BR" sz="1850" b="0" i="0" kern="1200" dirty="0">
                          <a:solidFill>
                            <a:schemeClr val="lt1"/>
                          </a:solidFill>
                          <a:effectLst/>
                          <a:latin typeface="+mn-lt"/>
                          <a:ea typeface="+mn-ea"/>
                          <a:cs typeface="+mn-cs"/>
                        </a:rPr>
                        <a:t>Viola a finalidade para a qual existe o Poder Judiciário e a própria República Federativa do Brasil: construção de sociedade justa, que promove o bem de todos.</a:t>
                      </a:r>
                    </a:p>
                    <a:p>
                      <a:pPr algn="ctr">
                        <a:spcAft>
                          <a:spcPts val="600"/>
                        </a:spcAft>
                      </a:pPr>
                      <a:r>
                        <a:rPr lang="pt-BR" sz="1850" b="0" i="0" kern="1200" dirty="0">
                          <a:solidFill>
                            <a:schemeClr val="lt1"/>
                          </a:solidFill>
                          <a:effectLst/>
                          <a:latin typeface="+mn-lt"/>
                          <a:ea typeface="+mn-ea"/>
                          <a:cs typeface="+mn-cs"/>
                        </a:rPr>
                        <a:t>A Constituição Federal (§ 19 do art. 100) oferta solução para quando estes pagamentos superem a média do comprometimento percentual da receita corrente líquida nos cinco anos anteriores, tal como ocorreu para o exercício de 2022, qual seja: financiamento que excetua quaisquer limites de endividamento previstos, inclusive os do NRF.</a:t>
                      </a:r>
                    </a:p>
                    <a:p>
                      <a:pPr algn="ctr">
                        <a:spcAft>
                          <a:spcPts val="600"/>
                        </a:spcAft>
                      </a:pPr>
                      <a:r>
                        <a:rPr lang="pt-BR" sz="1850" b="0" i="0" kern="1200" dirty="0">
                          <a:solidFill>
                            <a:schemeClr val="lt1"/>
                          </a:solidFill>
                          <a:effectLst/>
                          <a:latin typeface="+mn-lt"/>
                          <a:ea typeface="+mn-ea"/>
                          <a:cs typeface="+mn-cs"/>
                        </a:rPr>
                        <a:t>Razões pelas quais o NRF foi adotado repudiam </a:t>
                      </a:r>
                      <a:r>
                        <a:rPr lang="pt-BR" sz="1850" b="0" i="1" u="none" strike="noStrike" kern="1200" baseline="0" dirty="0">
                          <a:solidFill>
                            <a:schemeClr val="lt1"/>
                          </a:solidFill>
                          <a:latin typeface="+mn-lt"/>
                          <a:ea typeface="+mn-ea"/>
                          <a:cs typeface="+mn-cs"/>
                        </a:rPr>
                        <a:t>“a possibilidade do cumprimento do limite por meio de atrasos de pagamentos, o que não constituiria ajuste fiscal legítimo, mas tão somente repressão fiscal, que empurraria o problema para frente, sem resolvê-lo”</a:t>
                      </a:r>
                      <a:r>
                        <a:rPr lang="pt-BR" sz="1850" b="0" i="0" u="none" strike="noStrike" kern="1200" baseline="0" dirty="0">
                          <a:solidFill>
                            <a:schemeClr val="lt1"/>
                          </a:solidFill>
                          <a:latin typeface="+mn-lt"/>
                          <a:ea typeface="+mn-ea"/>
                          <a:cs typeface="+mn-cs"/>
                        </a:rPr>
                        <a:t>. </a:t>
                      </a:r>
                      <a:endParaRPr lang="pt-BR" sz="1850" b="0" i="0" kern="1200" dirty="0">
                        <a:solidFill>
                          <a:schemeClr val="lt1"/>
                        </a:solidFill>
                        <a:effectLst/>
                        <a:latin typeface="+mn-lt"/>
                        <a:ea typeface="+mn-ea"/>
                        <a:cs typeface="+mn-cs"/>
                      </a:endParaRPr>
                    </a:p>
                    <a:p>
                      <a:pPr algn="ctr">
                        <a:spcAft>
                          <a:spcPts val="0"/>
                        </a:spcAft>
                      </a:pPr>
                      <a:r>
                        <a:rPr lang="pt-BR" sz="1850" b="0" i="0" kern="1200" dirty="0">
                          <a:solidFill>
                            <a:schemeClr val="lt1"/>
                          </a:solidFill>
                          <a:effectLst/>
                          <a:latin typeface="+mn-lt"/>
                          <a:ea typeface="+mn-ea"/>
                          <a:cs typeface="+mn-cs"/>
                        </a:rPr>
                        <a:t>Redução à zero da expansão destes pagamentos: observância da ordem jurídica, não interposição de recursos protelatórios e composição de lides.</a:t>
                      </a:r>
                      <a:endParaRPr lang="pt-BR" sz="185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72987" marR="72987" marT="0" marB="0" anchor="ctr">
                    <a:solidFill>
                      <a:srgbClr val="0018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1857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420634"/>
            <a:ext cx="7812360" cy="477054"/>
          </a:xfrm>
          <a:prstGeom prst="rect">
            <a:avLst/>
          </a:prstGeom>
          <a:noFill/>
        </p:spPr>
        <p:txBody>
          <a:bodyPr wrap="square" rtlCol="0">
            <a:spAutoFit/>
          </a:bodyPr>
          <a:lstStyle/>
          <a:p>
            <a:pPr algn="ctr"/>
            <a:r>
              <a:rPr lang="pt-BR" sz="2500" b="1" dirty="0">
                <a:latin typeface="Arial" panose="020B0604020202020204" pitchFamily="34" charset="0"/>
                <a:cs typeface="Arial" panose="020B0604020202020204" pitchFamily="34" charset="0"/>
              </a:rPr>
              <a:t>Alterações na legislação – Slide 03</a:t>
            </a:r>
          </a:p>
        </p:txBody>
      </p:sp>
      <p:cxnSp>
        <p:nvCxnSpPr>
          <p:cNvPr id="5" name="Conector reto 4"/>
          <p:cNvCxnSpPr/>
          <p:nvPr/>
        </p:nvCxnSpPr>
        <p:spPr>
          <a:xfrm>
            <a:off x="7932" y="908720"/>
            <a:ext cx="7812360" cy="0"/>
          </a:xfrm>
          <a:prstGeom prst="line">
            <a:avLst/>
          </a:prstGeom>
          <a:ln w="73025">
            <a:solidFill>
              <a:srgbClr val="0F331F"/>
            </a:solidFill>
          </a:ln>
        </p:spPr>
        <p:style>
          <a:lnRef idx="1">
            <a:schemeClr val="accent1"/>
          </a:lnRef>
          <a:fillRef idx="0">
            <a:schemeClr val="accent1"/>
          </a:fillRef>
          <a:effectRef idx="0">
            <a:schemeClr val="accent1"/>
          </a:effectRef>
          <a:fontRef idx="minor">
            <a:schemeClr val="tx1"/>
          </a:fontRef>
        </p:style>
      </p:cxnSp>
      <p:pic>
        <p:nvPicPr>
          <p:cNvPr id="34" name="Picture 2" descr="F:\u\Aline Dalmolin\Selo\w_colorido_fundo_bran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379" y="8607"/>
            <a:ext cx="1615621" cy="118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95536" y="1196752"/>
            <a:ext cx="7848872" cy="584775"/>
          </a:xfrm>
          <a:prstGeom prst="rect">
            <a:avLst/>
          </a:prstGeom>
          <a:noFill/>
        </p:spPr>
        <p:txBody>
          <a:bodyPr wrap="square" rtlCol="0">
            <a:spAutoFit/>
          </a:bodyPr>
          <a:lstStyle/>
          <a:p>
            <a:pPr algn="just"/>
            <a:endParaRPr lang="pt-BR" sz="1400" b="1" dirty="0">
              <a:cs typeface="Arial" panose="020B0604020202020204" pitchFamily="34" charset="0"/>
            </a:endParaRPr>
          </a:p>
          <a:p>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1424453176"/>
              </p:ext>
            </p:extLst>
          </p:nvPr>
        </p:nvGraphicFramePr>
        <p:xfrm>
          <a:off x="208514" y="1151667"/>
          <a:ext cx="8755974" cy="5517691"/>
        </p:xfrm>
        <a:graphic>
          <a:graphicData uri="http://schemas.openxmlformats.org/drawingml/2006/table">
            <a:tbl>
              <a:tblPr firstRow="1" firstCol="1" bandRow="1">
                <a:tableStyleId>{5C22544A-7EE6-4342-B048-85BDC9FD1C3A}</a:tableStyleId>
              </a:tblPr>
              <a:tblGrid>
                <a:gridCol w="8755974">
                  <a:extLst>
                    <a:ext uri="{9D8B030D-6E8A-4147-A177-3AD203B41FA5}">
                      <a16:colId xmlns:a16="http://schemas.microsoft.com/office/drawing/2014/main" val="20000"/>
                    </a:ext>
                  </a:extLst>
                </a:gridCol>
              </a:tblGrid>
              <a:tr h="5517691">
                <a:tc>
                  <a:txBody>
                    <a:bodyPr/>
                    <a:lstStyle/>
                    <a:p>
                      <a:pPr algn="ctr">
                        <a:spcAft>
                          <a:spcPts val="600"/>
                        </a:spcAft>
                      </a:pPr>
                      <a:r>
                        <a:rPr lang="pt-BR" sz="2200" b="1" kern="1200" dirty="0">
                          <a:solidFill>
                            <a:schemeClr val="bg1"/>
                          </a:solidFill>
                          <a:effectLst/>
                          <a:latin typeface="+mn-lt"/>
                          <a:ea typeface="Times New Roman" panose="02020603050405020304" pitchFamily="18" charset="0"/>
                          <a:cs typeface="Calibri" panose="020F0502020204030204" pitchFamily="34" charset="0"/>
                        </a:rPr>
                        <a:t>INCONSTITUCIONALIDADES MATERIAIS</a:t>
                      </a:r>
                    </a:p>
                    <a:p>
                      <a:pPr algn="ctr">
                        <a:spcAft>
                          <a:spcPts val="0"/>
                        </a:spcAft>
                      </a:pPr>
                      <a:r>
                        <a:rPr lang="pt-BR" sz="2200" b="1" kern="1200" dirty="0">
                          <a:solidFill>
                            <a:schemeClr val="bg1"/>
                          </a:solidFill>
                          <a:effectLst/>
                          <a:latin typeface="+mn-lt"/>
                          <a:ea typeface="Times New Roman" panose="02020603050405020304" pitchFamily="18" charset="0"/>
                          <a:cs typeface="Calibri" panose="020F0502020204030204" pitchFamily="34" charset="0"/>
                        </a:rPr>
                        <a:t>“ENCONTRO DE CONTAS”</a:t>
                      </a:r>
                    </a:p>
                    <a:p>
                      <a:pPr algn="ctr">
                        <a:spcAft>
                          <a:spcPts val="0"/>
                        </a:spcAft>
                      </a:pPr>
                      <a:endParaRPr lang="pt-BR" sz="2200" b="0" kern="1200" dirty="0">
                        <a:solidFill>
                          <a:schemeClr val="bg1"/>
                        </a:solidFill>
                        <a:effectLst/>
                        <a:latin typeface="+mn-lt"/>
                        <a:ea typeface="Times New Roman" panose="02020603050405020304" pitchFamily="18" charset="0"/>
                        <a:cs typeface="Calibri" panose="020F0502020204030204" pitchFamily="34" charset="0"/>
                      </a:endParaRPr>
                    </a:p>
                    <a:p>
                      <a:pPr algn="ctr">
                        <a:spcAft>
                          <a:spcPts val="600"/>
                        </a:spcAft>
                      </a:pPr>
                      <a:r>
                        <a:rPr lang="pt-BR" sz="2000" b="0" i="0" kern="1200" dirty="0">
                          <a:solidFill>
                            <a:schemeClr val="bg1"/>
                          </a:solidFill>
                          <a:effectLst/>
                          <a:latin typeface="+mn-lt"/>
                          <a:ea typeface="Times New Roman" panose="02020603050405020304" pitchFamily="18" charset="0"/>
                          <a:cs typeface="Calibri" panose="020F0502020204030204" pitchFamily="34" charset="0"/>
                        </a:rPr>
                        <a:t>Constituição Federal</a:t>
                      </a:r>
                    </a:p>
                    <a:p>
                      <a:pPr algn="ctr">
                        <a:spcAft>
                          <a:spcPts val="600"/>
                        </a:spcAft>
                      </a:pPr>
                      <a:r>
                        <a:rPr lang="pt-BR" sz="2000" b="0" i="1" kern="1200" dirty="0">
                          <a:solidFill>
                            <a:schemeClr val="bg1"/>
                          </a:solidFill>
                          <a:effectLst/>
                          <a:latin typeface="+mn-lt"/>
                          <a:ea typeface="Times New Roman" panose="02020603050405020304" pitchFamily="18" charset="0"/>
                          <a:cs typeface="Calibri" panose="020F0502020204030204" pitchFamily="34" charset="0"/>
                        </a:rPr>
                        <a:t>Art. 100. (...)</a:t>
                      </a:r>
                    </a:p>
                    <a:p>
                      <a:pPr algn="ctr">
                        <a:spcAft>
                          <a:spcPts val="0"/>
                        </a:spcAft>
                      </a:pPr>
                      <a:r>
                        <a:rPr lang="pt-BR" sz="2000" b="0" i="1" kern="1200" dirty="0">
                          <a:solidFill>
                            <a:schemeClr val="bg1"/>
                          </a:solidFill>
                          <a:effectLst/>
                          <a:latin typeface="+mn-lt"/>
                          <a:ea typeface="Times New Roman" panose="02020603050405020304" pitchFamily="18" charset="0"/>
                          <a:cs typeface="Calibri" panose="020F0502020204030204" pitchFamily="34" charset="0"/>
                        </a:rPr>
                        <a:t>§ 9º Sem que haja interrupção no pagamento do precatório e mediante comunicação da Fazenda Pública ao Tribunal, o valor correspondente aos eventuais débitos inscritos em dívida ativa contra o credor do requisitório e seus substituídos </a:t>
                      </a:r>
                      <a:r>
                        <a:rPr lang="pt-BR" sz="2000" b="1" i="1" kern="1200" dirty="0">
                          <a:solidFill>
                            <a:schemeClr val="bg1"/>
                          </a:solidFill>
                          <a:effectLst/>
                          <a:latin typeface="+mn-lt"/>
                          <a:ea typeface="Times New Roman" panose="02020603050405020304" pitchFamily="18" charset="0"/>
                          <a:cs typeface="Calibri" panose="020F0502020204030204" pitchFamily="34" charset="0"/>
                        </a:rPr>
                        <a:t>deverá ser depositado à conta do juízo responsável pela ação de cobrança, que decidirá pelo seu destino definitivo</a:t>
                      </a:r>
                      <a:r>
                        <a:rPr lang="pt-BR" sz="2000" b="0" i="1" kern="1200" dirty="0">
                          <a:solidFill>
                            <a:schemeClr val="bg1"/>
                          </a:solidFill>
                          <a:effectLst/>
                          <a:latin typeface="+mn-lt"/>
                          <a:ea typeface="Times New Roman" panose="02020603050405020304" pitchFamily="18" charset="0"/>
                          <a:cs typeface="Calibri" panose="020F0502020204030204" pitchFamily="34" charset="0"/>
                        </a:rPr>
                        <a:t>.</a:t>
                      </a:r>
                    </a:p>
                  </a:txBody>
                  <a:tcPr marL="72987" marR="72987" marT="0" marB="0" anchor="ctr">
                    <a:solidFill>
                      <a:srgbClr val="0018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6891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420634"/>
            <a:ext cx="7812360" cy="477054"/>
          </a:xfrm>
          <a:prstGeom prst="rect">
            <a:avLst/>
          </a:prstGeom>
          <a:noFill/>
        </p:spPr>
        <p:txBody>
          <a:bodyPr wrap="square" rtlCol="0">
            <a:spAutoFit/>
          </a:bodyPr>
          <a:lstStyle/>
          <a:p>
            <a:pPr algn="ctr"/>
            <a:r>
              <a:rPr lang="pt-BR" sz="2500" b="1" dirty="0">
                <a:latin typeface="Arial" panose="020B0604020202020204" pitchFamily="34" charset="0"/>
                <a:cs typeface="Arial" panose="020B0604020202020204" pitchFamily="34" charset="0"/>
              </a:rPr>
              <a:t>Alterações na legislação – Slide 04</a:t>
            </a:r>
          </a:p>
        </p:txBody>
      </p:sp>
      <p:cxnSp>
        <p:nvCxnSpPr>
          <p:cNvPr id="5" name="Conector reto 4"/>
          <p:cNvCxnSpPr/>
          <p:nvPr/>
        </p:nvCxnSpPr>
        <p:spPr>
          <a:xfrm>
            <a:off x="7932" y="908720"/>
            <a:ext cx="7812360" cy="0"/>
          </a:xfrm>
          <a:prstGeom prst="line">
            <a:avLst/>
          </a:prstGeom>
          <a:ln w="73025">
            <a:solidFill>
              <a:srgbClr val="0F331F"/>
            </a:solidFill>
          </a:ln>
        </p:spPr>
        <p:style>
          <a:lnRef idx="1">
            <a:schemeClr val="accent1"/>
          </a:lnRef>
          <a:fillRef idx="0">
            <a:schemeClr val="accent1"/>
          </a:fillRef>
          <a:effectRef idx="0">
            <a:schemeClr val="accent1"/>
          </a:effectRef>
          <a:fontRef idx="minor">
            <a:schemeClr val="tx1"/>
          </a:fontRef>
        </p:style>
      </p:cxnSp>
      <p:pic>
        <p:nvPicPr>
          <p:cNvPr id="34" name="Picture 2" descr="F:\u\Aline Dalmolin\Selo\w_colorido_fundo_bran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379" y="8607"/>
            <a:ext cx="1615621" cy="118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95536" y="1196752"/>
            <a:ext cx="7848872" cy="584775"/>
          </a:xfrm>
          <a:prstGeom prst="rect">
            <a:avLst/>
          </a:prstGeom>
          <a:noFill/>
        </p:spPr>
        <p:txBody>
          <a:bodyPr wrap="square" rtlCol="0">
            <a:spAutoFit/>
          </a:bodyPr>
          <a:lstStyle/>
          <a:p>
            <a:pPr algn="just"/>
            <a:endParaRPr lang="pt-BR" sz="1400" b="1" dirty="0">
              <a:cs typeface="Arial" panose="020B0604020202020204" pitchFamily="34" charset="0"/>
            </a:endParaRPr>
          </a:p>
          <a:p>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1815734266"/>
              </p:ext>
            </p:extLst>
          </p:nvPr>
        </p:nvGraphicFramePr>
        <p:xfrm>
          <a:off x="208514" y="1151667"/>
          <a:ext cx="8755974" cy="5517691"/>
        </p:xfrm>
        <a:graphic>
          <a:graphicData uri="http://schemas.openxmlformats.org/drawingml/2006/table">
            <a:tbl>
              <a:tblPr firstRow="1" firstCol="1" bandRow="1">
                <a:tableStyleId>{5C22544A-7EE6-4342-B048-85BDC9FD1C3A}</a:tableStyleId>
              </a:tblPr>
              <a:tblGrid>
                <a:gridCol w="8755974">
                  <a:extLst>
                    <a:ext uri="{9D8B030D-6E8A-4147-A177-3AD203B41FA5}">
                      <a16:colId xmlns:a16="http://schemas.microsoft.com/office/drawing/2014/main" val="20000"/>
                    </a:ext>
                  </a:extLst>
                </a:gridCol>
              </a:tblGrid>
              <a:tr h="5517691">
                <a:tc>
                  <a:txBody>
                    <a:bodyPr/>
                    <a:lstStyle/>
                    <a:p>
                      <a:pPr marL="0" indent="0" algn="ctr">
                        <a:spcAft>
                          <a:spcPts val="0"/>
                        </a:spcAft>
                        <a:buFontTx/>
                        <a:buNone/>
                      </a:pPr>
                      <a:r>
                        <a:rPr lang="pt-BR" sz="20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Retórica falaciosa de superar os óbices de constitucionalidade (efetividade da jurisdição, desrespeito à coisa julgada e separação de poderes); o cumprimento de decisões judiciais não pode estar condicionado a qualquer manifestação da Administração Pública.</a:t>
                      </a:r>
                    </a:p>
                    <a:p>
                      <a:pPr marL="342900" indent="-342900" algn="ctr">
                        <a:spcAft>
                          <a:spcPts val="0"/>
                        </a:spcAft>
                        <a:buFontTx/>
                        <a:buChar char="-"/>
                      </a:pPr>
                      <a:endParaRPr lang="pt-BR" sz="20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ctr">
                        <a:spcAft>
                          <a:spcPts val="0"/>
                        </a:spcAft>
                        <a:buFontTx/>
                        <a:buNone/>
                      </a:pPr>
                      <a:r>
                        <a:rPr lang="pt-BR" sz="20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Permanece inequívoca a violação à isonomia eis que não é conferida a mesma benesse aos credores do Estado.</a:t>
                      </a:r>
                    </a:p>
                    <a:p>
                      <a:pPr marL="342900" indent="-342900" algn="ctr">
                        <a:spcAft>
                          <a:spcPts val="0"/>
                        </a:spcAft>
                        <a:buFontTx/>
                        <a:buChar char="-"/>
                      </a:pPr>
                      <a:endParaRPr lang="pt-BR" sz="20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ctr">
                        <a:spcAft>
                          <a:spcPts val="0"/>
                        </a:spcAft>
                        <a:buFontTx/>
                        <a:buNone/>
                      </a:pPr>
                      <a:r>
                        <a:rPr lang="pt-BR" sz="20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Condiciona a atuação dos Juízos  da ação de cobrança a adotar, por consequência lógico-jurídica, a providência do encontro de contas; e viola o princípio do juiz natural (art. 5º, XXXVII e LIII, CRFB).</a:t>
                      </a:r>
                    </a:p>
                  </a:txBody>
                  <a:tcPr marL="72987" marR="72987" marT="0" marB="0" anchor="ctr">
                    <a:solidFill>
                      <a:srgbClr val="0018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7123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420634"/>
            <a:ext cx="7812360" cy="477054"/>
          </a:xfrm>
          <a:prstGeom prst="rect">
            <a:avLst/>
          </a:prstGeom>
          <a:noFill/>
        </p:spPr>
        <p:txBody>
          <a:bodyPr wrap="square" rtlCol="0">
            <a:spAutoFit/>
          </a:bodyPr>
          <a:lstStyle/>
          <a:p>
            <a:pPr algn="ctr"/>
            <a:r>
              <a:rPr lang="pt-BR" sz="2500" b="1" dirty="0">
                <a:latin typeface="Arial" panose="020B0604020202020204" pitchFamily="34" charset="0"/>
                <a:cs typeface="Arial" panose="020B0604020202020204" pitchFamily="34" charset="0"/>
              </a:rPr>
              <a:t>Alterações na legislação – Slide 05</a:t>
            </a:r>
          </a:p>
        </p:txBody>
      </p:sp>
      <p:cxnSp>
        <p:nvCxnSpPr>
          <p:cNvPr id="5" name="Conector reto 4"/>
          <p:cNvCxnSpPr/>
          <p:nvPr/>
        </p:nvCxnSpPr>
        <p:spPr>
          <a:xfrm>
            <a:off x="7932" y="908720"/>
            <a:ext cx="7812360" cy="0"/>
          </a:xfrm>
          <a:prstGeom prst="line">
            <a:avLst/>
          </a:prstGeom>
          <a:ln w="73025">
            <a:solidFill>
              <a:srgbClr val="0F331F"/>
            </a:solidFill>
          </a:ln>
        </p:spPr>
        <p:style>
          <a:lnRef idx="1">
            <a:schemeClr val="accent1"/>
          </a:lnRef>
          <a:fillRef idx="0">
            <a:schemeClr val="accent1"/>
          </a:fillRef>
          <a:effectRef idx="0">
            <a:schemeClr val="accent1"/>
          </a:effectRef>
          <a:fontRef idx="minor">
            <a:schemeClr val="tx1"/>
          </a:fontRef>
        </p:style>
      </p:cxnSp>
      <p:pic>
        <p:nvPicPr>
          <p:cNvPr id="34" name="Picture 2" descr="F:\u\Aline Dalmolin\Selo\w_colorido_fundo_bran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379" y="8607"/>
            <a:ext cx="1615621" cy="118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95536" y="1196752"/>
            <a:ext cx="7848872" cy="584775"/>
          </a:xfrm>
          <a:prstGeom prst="rect">
            <a:avLst/>
          </a:prstGeom>
          <a:noFill/>
        </p:spPr>
        <p:txBody>
          <a:bodyPr wrap="square" rtlCol="0">
            <a:spAutoFit/>
          </a:bodyPr>
          <a:lstStyle/>
          <a:p>
            <a:pPr algn="just"/>
            <a:endParaRPr lang="pt-BR" sz="1400" b="1" dirty="0">
              <a:cs typeface="Arial" panose="020B0604020202020204" pitchFamily="34" charset="0"/>
            </a:endParaRPr>
          </a:p>
          <a:p>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2391330525"/>
              </p:ext>
            </p:extLst>
          </p:nvPr>
        </p:nvGraphicFramePr>
        <p:xfrm>
          <a:off x="208514" y="1151667"/>
          <a:ext cx="8755974" cy="5517691"/>
        </p:xfrm>
        <a:graphic>
          <a:graphicData uri="http://schemas.openxmlformats.org/drawingml/2006/table">
            <a:tbl>
              <a:tblPr firstRow="1" firstCol="1" bandRow="1">
                <a:tableStyleId>{5C22544A-7EE6-4342-B048-85BDC9FD1C3A}</a:tableStyleId>
              </a:tblPr>
              <a:tblGrid>
                <a:gridCol w="8755974">
                  <a:extLst>
                    <a:ext uri="{9D8B030D-6E8A-4147-A177-3AD203B41FA5}">
                      <a16:colId xmlns:a16="http://schemas.microsoft.com/office/drawing/2014/main" val="20000"/>
                    </a:ext>
                  </a:extLst>
                </a:gridCol>
              </a:tblGrid>
              <a:tr h="5517691">
                <a:tc>
                  <a:txBody>
                    <a:bodyPr/>
                    <a:lstStyle/>
                    <a:p>
                      <a:pPr algn="ctr">
                        <a:spcAft>
                          <a:spcPts val="600"/>
                        </a:spcAft>
                      </a:pPr>
                      <a:r>
                        <a:rPr lang="pt-BR" sz="2200" b="1" kern="1200" dirty="0">
                          <a:solidFill>
                            <a:schemeClr val="bg1"/>
                          </a:solidFill>
                          <a:effectLst/>
                          <a:latin typeface="+mn-lt"/>
                          <a:ea typeface="Times New Roman" panose="02020603050405020304" pitchFamily="18" charset="0"/>
                          <a:cs typeface="Calibri" panose="020F0502020204030204" pitchFamily="34" charset="0"/>
                        </a:rPr>
                        <a:t>MEIO COERCITIVO E INDIRETO DE COBRANÇA</a:t>
                      </a:r>
                    </a:p>
                    <a:p>
                      <a:pPr algn="ctr">
                        <a:spcAft>
                          <a:spcPts val="0"/>
                        </a:spcAft>
                      </a:pPr>
                      <a:r>
                        <a:rPr lang="pt-BR" sz="2200" b="1" i="0" kern="1200" dirty="0">
                          <a:solidFill>
                            <a:schemeClr val="bg1"/>
                          </a:solidFill>
                          <a:effectLst/>
                          <a:latin typeface="+mn-lt"/>
                          <a:ea typeface="Times New Roman" panose="02020603050405020304" pitchFamily="18" charset="0"/>
                          <a:cs typeface="Calibri" panose="020F0502020204030204" pitchFamily="34" charset="0"/>
                        </a:rPr>
                        <a:t>Declaração de inconstitucionalidade nas ADIs 4357 e 4425</a:t>
                      </a:r>
                    </a:p>
                    <a:p>
                      <a:pPr algn="ctr">
                        <a:spcAft>
                          <a:spcPts val="0"/>
                        </a:spcAft>
                      </a:pPr>
                      <a:endParaRPr lang="pt-BR" sz="2200" b="1" i="0" kern="1200" dirty="0">
                        <a:solidFill>
                          <a:schemeClr val="bg1"/>
                        </a:solidFill>
                        <a:effectLst/>
                        <a:latin typeface="+mn-lt"/>
                        <a:ea typeface="Times New Roman" panose="02020603050405020304" pitchFamily="18" charset="0"/>
                        <a:cs typeface="Calibri" panose="020F0502020204030204" pitchFamily="34" charset="0"/>
                      </a:endParaRPr>
                    </a:p>
                    <a:p>
                      <a:pPr algn="ctr">
                        <a:spcAft>
                          <a:spcPts val="0"/>
                        </a:spcAft>
                      </a:pPr>
                      <a:r>
                        <a:rPr lang="pt-BR" sz="2000" b="0" i="1" u="none" strike="noStrike" kern="1200" baseline="0" dirty="0">
                          <a:solidFill>
                            <a:schemeClr val="lt1"/>
                          </a:solidFill>
                          <a:latin typeface="+mn-lt"/>
                          <a:ea typeface="+mn-ea"/>
                          <a:cs typeface="+mn-cs"/>
                        </a:rPr>
                        <a:t>4. O regime de compensação dos débitos da Fazenda Pública inscritos em precatórios, previsto nos §§ 9º e 10 do art. 100 da Constituição Federal, incluídos pela EC nº 62/09, embaraça a efetividade da jurisdição (CF, art. 5º, XXXV), desrespeita a coisa julgada material (CF, art. 5º, XXXVI), vulnera a Separação dos Poderes (CF, art. 2º) e ofende a isonomia entre o Poder Público e o particular (CF, art. 5º, caput), cânone essencial do Estado Democrático de Direito (CF, art. 1º, caput).</a:t>
                      </a:r>
                      <a:endParaRPr lang="pt-BR" sz="20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72987" marR="72987" marT="0" marB="0" anchor="ctr">
                    <a:solidFill>
                      <a:srgbClr val="0018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4858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420634"/>
            <a:ext cx="7812360" cy="477054"/>
          </a:xfrm>
          <a:prstGeom prst="rect">
            <a:avLst/>
          </a:prstGeom>
          <a:noFill/>
        </p:spPr>
        <p:txBody>
          <a:bodyPr wrap="square" rtlCol="0">
            <a:spAutoFit/>
          </a:bodyPr>
          <a:lstStyle/>
          <a:p>
            <a:pPr algn="ctr"/>
            <a:r>
              <a:rPr lang="pt-BR" sz="2500" b="1" dirty="0">
                <a:latin typeface="Arial" panose="020B0604020202020204" pitchFamily="34" charset="0"/>
                <a:cs typeface="Arial" panose="020B0604020202020204" pitchFamily="34" charset="0"/>
              </a:rPr>
              <a:t>Alterações na legislação – Slide 06</a:t>
            </a:r>
          </a:p>
        </p:txBody>
      </p:sp>
      <p:cxnSp>
        <p:nvCxnSpPr>
          <p:cNvPr id="5" name="Conector reto 4"/>
          <p:cNvCxnSpPr/>
          <p:nvPr/>
        </p:nvCxnSpPr>
        <p:spPr>
          <a:xfrm>
            <a:off x="7932" y="908720"/>
            <a:ext cx="7812360" cy="0"/>
          </a:xfrm>
          <a:prstGeom prst="line">
            <a:avLst/>
          </a:prstGeom>
          <a:ln w="73025">
            <a:solidFill>
              <a:srgbClr val="0F331F"/>
            </a:solidFill>
          </a:ln>
        </p:spPr>
        <p:style>
          <a:lnRef idx="1">
            <a:schemeClr val="accent1"/>
          </a:lnRef>
          <a:fillRef idx="0">
            <a:schemeClr val="accent1"/>
          </a:fillRef>
          <a:effectRef idx="0">
            <a:schemeClr val="accent1"/>
          </a:effectRef>
          <a:fontRef idx="minor">
            <a:schemeClr val="tx1"/>
          </a:fontRef>
        </p:style>
      </p:cxnSp>
      <p:pic>
        <p:nvPicPr>
          <p:cNvPr id="34" name="Picture 2" descr="F:\u\Aline Dalmolin\Selo\w_colorido_fundo_bran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379" y="8607"/>
            <a:ext cx="1615621" cy="118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95536" y="1196752"/>
            <a:ext cx="7848872" cy="584775"/>
          </a:xfrm>
          <a:prstGeom prst="rect">
            <a:avLst/>
          </a:prstGeom>
          <a:noFill/>
        </p:spPr>
        <p:txBody>
          <a:bodyPr wrap="square" rtlCol="0">
            <a:spAutoFit/>
          </a:bodyPr>
          <a:lstStyle/>
          <a:p>
            <a:pPr algn="just"/>
            <a:endParaRPr lang="pt-BR" sz="1400" b="1" dirty="0">
              <a:cs typeface="Arial" panose="020B0604020202020204" pitchFamily="34" charset="0"/>
            </a:endParaRPr>
          </a:p>
          <a:p>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1762593736"/>
              </p:ext>
            </p:extLst>
          </p:nvPr>
        </p:nvGraphicFramePr>
        <p:xfrm>
          <a:off x="208514" y="1151667"/>
          <a:ext cx="8755974" cy="5517691"/>
        </p:xfrm>
        <a:graphic>
          <a:graphicData uri="http://schemas.openxmlformats.org/drawingml/2006/table">
            <a:tbl>
              <a:tblPr firstRow="1" firstCol="1" bandRow="1">
                <a:tableStyleId>{5C22544A-7EE6-4342-B048-85BDC9FD1C3A}</a:tableStyleId>
              </a:tblPr>
              <a:tblGrid>
                <a:gridCol w="8755974">
                  <a:extLst>
                    <a:ext uri="{9D8B030D-6E8A-4147-A177-3AD203B41FA5}">
                      <a16:colId xmlns:a16="http://schemas.microsoft.com/office/drawing/2014/main" val="20000"/>
                    </a:ext>
                  </a:extLst>
                </a:gridCol>
              </a:tblGrid>
              <a:tr h="5517691">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pt-BR" sz="2200" b="1" kern="1200" dirty="0">
                          <a:solidFill>
                            <a:schemeClr val="bg1"/>
                          </a:solidFill>
                          <a:effectLst/>
                          <a:latin typeface="+mn-lt"/>
                          <a:ea typeface="Times New Roman" panose="02020603050405020304" pitchFamily="18" charset="0"/>
                          <a:cs typeface="Calibri" panose="020F0502020204030204" pitchFamily="34" charset="0"/>
                        </a:rPr>
                        <a:t>INCONSTITUCIONALIDADES MATERIAIS</a:t>
                      </a:r>
                    </a:p>
                    <a:p>
                      <a:pPr algn="ctr">
                        <a:spcAft>
                          <a:spcPts val="0"/>
                        </a:spcAft>
                      </a:pPr>
                      <a:r>
                        <a:rPr lang="pt-BR" sz="2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ADOÇÃO DA TAXA SELIC</a:t>
                      </a:r>
                    </a:p>
                    <a:p>
                      <a:pPr algn="ctr">
                        <a:spcAft>
                          <a:spcPts val="0"/>
                        </a:spcAft>
                      </a:pPr>
                      <a:endParaRPr lang="pt-BR" sz="2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r>
                        <a:rPr lang="pt-BR" sz="2000" b="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Emenda Constitucional n. 113/2021</a:t>
                      </a:r>
                    </a:p>
                    <a:p>
                      <a:pPr algn="ctr">
                        <a:spcAft>
                          <a:spcPts val="0"/>
                        </a:spcAft>
                      </a:pPr>
                      <a:r>
                        <a:rPr lang="pt-BR" sz="2000" b="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Art. 3º. Nas discussões e nas condenações que envolvam a Fazenda Pública, independentemente de sua natureza e para fins de atualização monetária, de remuneração do capital e de compensação da mora, inclusive do precatório, haverá a incidência, uma única vez, até o efetivo pagamento, do índice da taxa referencial do Sistema Especial de Liquidação e de Custódia (Selic), acumulado mensalmente.</a:t>
                      </a:r>
                    </a:p>
                    <a:p>
                      <a:pPr algn="ctr">
                        <a:spcAft>
                          <a:spcPts val="0"/>
                        </a:spcAft>
                      </a:pPr>
                      <a:endParaRPr lang="pt-BR" sz="2000" b="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r>
                        <a:rPr lang="pt-BR" sz="20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SELIC - Sistema Especial de Liquidação e Custódia</a:t>
                      </a:r>
                    </a:p>
                    <a:p>
                      <a:pPr algn="ctr">
                        <a:spcAft>
                          <a:spcPts val="0"/>
                        </a:spcAft>
                      </a:pPr>
                      <a:r>
                        <a:rPr lang="pt-BR" sz="2000" b="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Taxa de juros praticada nas operações de empréstimos entre instituições financeiras que utilizam títulos públicos como garantia, sendo definida pelo Comitê de Política Monetária do Banco Central (COPOM).</a:t>
                      </a:r>
                    </a:p>
                  </a:txBody>
                  <a:tcPr marL="72987" marR="72987" marT="0" marB="0" anchor="ctr">
                    <a:solidFill>
                      <a:srgbClr val="0018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652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420634"/>
            <a:ext cx="7812360" cy="477054"/>
          </a:xfrm>
          <a:prstGeom prst="rect">
            <a:avLst/>
          </a:prstGeom>
          <a:noFill/>
        </p:spPr>
        <p:txBody>
          <a:bodyPr wrap="square" rtlCol="0">
            <a:spAutoFit/>
          </a:bodyPr>
          <a:lstStyle/>
          <a:p>
            <a:pPr algn="ctr"/>
            <a:r>
              <a:rPr lang="pt-BR" sz="2500" b="1" dirty="0">
                <a:latin typeface="Arial" panose="020B0604020202020204" pitchFamily="34" charset="0"/>
                <a:cs typeface="Arial" panose="020B0604020202020204" pitchFamily="34" charset="0"/>
              </a:rPr>
              <a:t>Alterações na legislação – Slide 07</a:t>
            </a:r>
          </a:p>
        </p:txBody>
      </p:sp>
      <p:cxnSp>
        <p:nvCxnSpPr>
          <p:cNvPr id="5" name="Conector reto 4"/>
          <p:cNvCxnSpPr/>
          <p:nvPr/>
        </p:nvCxnSpPr>
        <p:spPr>
          <a:xfrm>
            <a:off x="7932" y="908720"/>
            <a:ext cx="7812360" cy="0"/>
          </a:xfrm>
          <a:prstGeom prst="line">
            <a:avLst/>
          </a:prstGeom>
          <a:ln w="73025">
            <a:solidFill>
              <a:srgbClr val="0F331F"/>
            </a:solidFill>
          </a:ln>
        </p:spPr>
        <p:style>
          <a:lnRef idx="1">
            <a:schemeClr val="accent1"/>
          </a:lnRef>
          <a:fillRef idx="0">
            <a:schemeClr val="accent1"/>
          </a:fillRef>
          <a:effectRef idx="0">
            <a:schemeClr val="accent1"/>
          </a:effectRef>
          <a:fontRef idx="minor">
            <a:schemeClr val="tx1"/>
          </a:fontRef>
        </p:style>
      </p:cxnSp>
      <p:pic>
        <p:nvPicPr>
          <p:cNvPr id="34" name="Picture 2" descr="F:\u\Aline Dalmolin\Selo\w_colorido_fundo_bran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379" y="8607"/>
            <a:ext cx="1615621" cy="118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95536" y="1196752"/>
            <a:ext cx="7848872" cy="584775"/>
          </a:xfrm>
          <a:prstGeom prst="rect">
            <a:avLst/>
          </a:prstGeom>
          <a:noFill/>
        </p:spPr>
        <p:txBody>
          <a:bodyPr wrap="square" rtlCol="0">
            <a:spAutoFit/>
          </a:bodyPr>
          <a:lstStyle/>
          <a:p>
            <a:pPr algn="just"/>
            <a:endParaRPr lang="pt-BR" sz="1400" b="1" dirty="0">
              <a:cs typeface="Arial" panose="020B0604020202020204" pitchFamily="34" charset="0"/>
            </a:endParaRPr>
          </a:p>
          <a:p>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2850626382"/>
              </p:ext>
            </p:extLst>
          </p:nvPr>
        </p:nvGraphicFramePr>
        <p:xfrm>
          <a:off x="208514" y="1151667"/>
          <a:ext cx="8755974" cy="5517691"/>
        </p:xfrm>
        <a:graphic>
          <a:graphicData uri="http://schemas.openxmlformats.org/drawingml/2006/table">
            <a:tbl>
              <a:tblPr firstRow="1" firstCol="1" bandRow="1">
                <a:tableStyleId>{5C22544A-7EE6-4342-B048-85BDC9FD1C3A}</a:tableStyleId>
              </a:tblPr>
              <a:tblGrid>
                <a:gridCol w="8755974">
                  <a:extLst>
                    <a:ext uri="{9D8B030D-6E8A-4147-A177-3AD203B41FA5}">
                      <a16:colId xmlns:a16="http://schemas.microsoft.com/office/drawing/2014/main" val="20000"/>
                    </a:ext>
                  </a:extLst>
                </a:gridCol>
              </a:tblGrid>
              <a:tr h="5517691">
                <a:tc>
                  <a:txBody>
                    <a:bodyPr/>
                    <a:lstStyle/>
                    <a:p>
                      <a:pPr marL="0" indent="0" algn="ctr">
                        <a:spcAft>
                          <a:spcPts val="0"/>
                        </a:spcAft>
                      </a:pPr>
                      <a:r>
                        <a:rPr lang="pt-BR" sz="2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VIOLAÇÃO À PROPRIEDADE E À ISONOMIA</a:t>
                      </a:r>
                    </a:p>
                    <a:p>
                      <a:pPr marL="0" indent="0" algn="ctr">
                        <a:spcAft>
                          <a:spcPts val="0"/>
                        </a:spcAft>
                      </a:pPr>
                      <a:endParaRPr lang="pt-BR"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r>
                        <a:rPr lang="pt-BR" sz="2000" b="0" i="0" u="none" strike="noStrike" kern="1200" baseline="0" dirty="0">
                          <a:solidFill>
                            <a:schemeClr val="lt1"/>
                          </a:solidFill>
                          <a:latin typeface="+mn-lt"/>
                          <a:ea typeface="+mn-ea"/>
                          <a:cs typeface="+mn-cs"/>
                        </a:rPr>
                        <a:t>“</a:t>
                      </a:r>
                      <a:r>
                        <a:rPr lang="pt-BR" sz="2000" b="0" i="1" u="none" strike="noStrike" kern="1200" baseline="0" dirty="0">
                          <a:solidFill>
                            <a:schemeClr val="lt1"/>
                          </a:solidFill>
                          <a:latin typeface="+mn-lt"/>
                          <a:ea typeface="+mn-ea"/>
                          <a:cs typeface="+mn-cs"/>
                        </a:rPr>
                        <a:t>Índice de Preços ao Consumidor Amplo-Especial (IPCA-E) é o índice de correção monetária a ser aplicado a todos os valores inscritos em precatórios, estejam eles sujeitos, ou não, ao regime especial criado pela EC nº 62/2009, qualquer que seja o ente federativo de que se trate.”</a:t>
                      </a:r>
                    </a:p>
                    <a:p>
                      <a:pPr algn="ctr">
                        <a:spcAft>
                          <a:spcPts val="0"/>
                        </a:spcAft>
                      </a:pPr>
                      <a:r>
                        <a:rPr lang="pt-BR" sz="2000" b="0" i="0" u="none" strike="noStrike" kern="1200" baseline="0" dirty="0">
                          <a:solidFill>
                            <a:schemeClr val="lt1"/>
                          </a:solidFill>
                          <a:effectLst/>
                          <a:latin typeface="+mn-lt"/>
                          <a:ea typeface="+mn-ea"/>
                          <a:cs typeface="+mn-cs"/>
                        </a:rPr>
                        <a:t>(</a:t>
                      </a:r>
                      <a:r>
                        <a:rPr lang="pt-BR" sz="2000" b="0" i="0" u="none" strike="noStrike" kern="1200" baseline="0" dirty="0">
                          <a:solidFill>
                            <a:schemeClr val="lt1"/>
                          </a:solidFill>
                          <a:latin typeface="+mn-lt"/>
                          <a:ea typeface="+mn-ea"/>
                          <a:cs typeface="+mn-cs"/>
                        </a:rPr>
                        <a:t>ADI 4357 QO-ED-segundos, Relator: LUIZ FUX, Tribunal Pleno, julgado em 09/12/2015, DJe-157 DIVULG 03-08-2018 PUBLIC 06-08-2018)</a:t>
                      </a:r>
                    </a:p>
                    <a:p>
                      <a:pPr algn="ctr">
                        <a:spcAft>
                          <a:spcPts val="0"/>
                        </a:spcAft>
                      </a:pPr>
                      <a:endParaRPr lang="pt-BR" sz="2000" b="0" i="0" u="none" strike="noStrike" kern="1200" baseline="0" dirty="0">
                        <a:solidFill>
                          <a:schemeClr val="lt1"/>
                        </a:solidFill>
                        <a:effectLst/>
                        <a:latin typeface="+mn-lt"/>
                        <a:ea typeface="+mn-ea"/>
                        <a:cs typeface="+mn-cs"/>
                      </a:endParaRPr>
                    </a:p>
                    <a:p>
                      <a:pPr algn="ctr">
                        <a:spcAft>
                          <a:spcPts val="0"/>
                        </a:spcAft>
                      </a:pPr>
                      <a:r>
                        <a:rPr lang="pt-BR" sz="2000" b="0" i="0" u="none" strike="noStrike" kern="1200" baseline="0" dirty="0">
                          <a:solidFill>
                            <a:schemeClr val="lt1"/>
                          </a:solidFill>
                          <a:effectLst/>
                          <a:latin typeface="+mn-lt"/>
                          <a:ea typeface="+mn-ea"/>
                          <a:cs typeface="+mn-cs"/>
                        </a:rPr>
                        <a:t>Dívidas de natureza tributária – juros de mora de 1% ao mês em isonomia com a Fazenda Pública (Art. 161, § 1º, CTN).</a:t>
                      </a:r>
                      <a:endParaRPr lang="pt-BR" sz="20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72987" marR="72987" marT="0" marB="0" anchor="ctr">
                    <a:solidFill>
                      <a:srgbClr val="0018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4925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420634"/>
            <a:ext cx="7812360" cy="477054"/>
          </a:xfrm>
          <a:prstGeom prst="rect">
            <a:avLst/>
          </a:prstGeom>
          <a:noFill/>
        </p:spPr>
        <p:txBody>
          <a:bodyPr wrap="square" rtlCol="0">
            <a:spAutoFit/>
          </a:bodyPr>
          <a:lstStyle/>
          <a:p>
            <a:pPr algn="ctr"/>
            <a:r>
              <a:rPr lang="pt-BR" sz="2500" b="1" dirty="0">
                <a:latin typeface="Arial" panose="020B0604020202020204" pitchFamily="34" charset="0"/>
                <a:cs typeface="Arial" panose="020B0604020202020204" pitchFamily="34" charset="0"/>
              </a:rPr>
              <a:t>Alterações na legislação – Slide 08</a:t>
            </a:r>
          </a:p>
        </p:txBody>
      </p:sp>
      <p:cxnSp>
        <p:nvCxnSpPr>
          <p:cNvPr id="5" name="Conector reto 4"/>
          <p:cNvCxnSpPr/>
          <p:nvPr/>
        </p:nvCxnSpPr>
        <p:spPr>
          <a:xfrm>
            <a:off x="7932" y="908720"/>
            <a:ext cx="7812360" cy="0"/>
          </a:xfrm>
          <a:prstGeom prst="line">
            <a:avLst/>
          </a:prstGeom>
          <a:ln w="73025">
            <a:solidFill>
              <a:srgbClr val="0F331F"/>
            </a:solidFill>
          </a:ln>
        </p:spPr>
        <p:style>
          <a:lnRef idx="1">
            <a:schemeClr val="accent1"/>
          </a:lnRef>
          <a:fillRef idx="0">
            <a:schemeClr val="accent1"/>
          </a:fillRef>
          <a:effectRef idx="0">
            <a:schemeClr val="accent1"/>
          </a:effectRef>
          <a:fontRef idx="minor">
            <a:schemeClr val="tx1"/>
          </a:fontRef>
        </p:style>
      </p:cxnSp>
      <p:pic>
        <p:nvPicPr>
          <p:cNvPr id="34" name="Picture 2" descr="F:\u\Aline Dalmolin\Selo\w_colorido_fundo_bran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379" y="8607"/>
            <a:ext cx="1615621" cy="118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95536" y="1196752"/>
            <a:ext cx="7848872" cy="584775"/>
          </a:xfrm>
          <a:prstGeom prst="rect">
            <a:avLst/>
          </a:prstGeom>
          <a:noFill/>
        </p:spPr>
        <p:txBody>
          <a:bodyPr wrap="square" rtlCol="0">
            <a:spAutoFit/>
          </a:bodyPr>
          <a:lstStyle/>
          <a:p>
            <a:pPr algn="just"/>
            <a:endParaRPr lang="pt-BR" sz="1400" b="1" dirty="0">
              <a:cs typeface="Arial" panose="020B0604020202020204" pitchFamily="34" charset="0"/>
            </a:endParaRPr>
          </a:p>
          <a:p>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3459974246"/>
              </p:ext>
            </p:extLst>
          </p:nvPr>
        </p:nvGraphicFramePr>
        <p:xfrm>
          <a:off x="208514" y="1151667"/>
          <a:ext cx="8755974" cy="5517691"/>
        </p:xfrm>
        <a:graphic>
          <a:graphicData uri="http://schemas.openxmlformats.org/drawingml/2006/table">
            <a:tbl>
              <a:tblPr firstRow="1" firstCol="1" bandRow="1">
                <a:tableStyleId>{5C22544A-7EE6-4342-B048-85BDC9FD1C3A}</a:tableStyleId>
              </a:tblPr>
              <a:tblGrid>
                <a:gridCol w="8755974">
                  <a:extLst>
                    <a:ext uri="{9D8B030D-6E8A-4147-A177-3AD203B41FA5}">
                      <a16:colId xmlns:a16="http://schemas.microsoft.com/office/drawing/2014/main" val="20000"/>
                    </a:ext>
                  </a:extLst>
                </a:gridCol>
              </a:tblGrid>
              <a:tr h="5517691">
                <a:tc>
                  <a:txBody>
                    <a:bodyPr/>
                    <a:lstStyle/>
                    <a:p>
                      <a:pPr algn="ctr">
                        <a:spcAft>
                          <a:spcPts val="0"/>
                        </a:spcAft>
                      </a:pPr>
                      <a:r>
                        <a:rPr lang="pt-BR" sz="2200" b="1" i="0" kern="1200" dirty="0">
                          <a:solidFill>
                            <a:schemeClr val="bg1"/>
                          </a:solidFill>
                          <a:effectLst/>
                          <a:latin typeface="+mn-lt"/>
                          <a:ea typeface="Times New Roman" panose="02020603050405020304" pitchFamily="18" charset="0"/>
                          <a:cs typeface="Calibri" panose="020F0502020204030204" pitchFamily="34" charset="0"/>
                        </a:rPr>
                        <a:t>Declaração de inconstitucionalidade nas ADIs 4357 e 4425</a:t>
                      </a:r>
                    </a:p>
                    <a:p>
                      <a:pPr algn="ctr">
                        <a:spcAft>
                          <a:spcPts val="0"/>
                        </a:spcAft>
                      </a:pPr>
                      <a:endParaRPr lang="pt-BR" sz="10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r>
                        <a:rPr lang="pt-BR" sz="2000" b="0" i="1" u="none" strike="noStrike" kern="1200" baseline="0" dirty="0">
                          <a:solidFill>
                            <a:schemeClr val="lt1"/>
                          </a:solidFill>
                          <a:latin typeface="+mn-lt"/>
                          <a:ea typeface="+mn-ea"/>
                          <a:cs typeface="+mn-cs"/>
                        </a:rPr>
                        <a:t>5. O direito fundamental de propriedade (CF, art. 5º, XXII) resta violado nas hipóteses em que a atualização monetária dos débitos fazendários inscritos em precatórios perfaz-se segundo o índice oficial de remuneração da caderneta de poupança, na medida em que este referencial é manifestamente incapaz de preservar o valor real do crédito de que é titular o cidadão. É que a inflação, fenômeno tipicamente econômico-monetário, mostra-se insuscetível de captação apriorística (ex ante), de modo que o meio escolhido pelo legislador constituinte (remuneração da caderneta de poupança) é inidôneo a promover o fim a que se destina (traduzir a inflação do período). 6. A quantificação dos juros moratórios relativos a débitos fazendários inscritos em precatórios segundo o índice de remuneração da caderneta de poupança vulnera o princípio constitucional da isonomia (CF, art. 5º, caput) ao incidir sobre débitos estatais de natureza tributária, pela discriminação em detrimento da parte processual privada que, salvo expressa determinação em contrário, responde pelos juros da mora tributária à taxa de 1% ao mês em favor do Estado (ex vi do art. 161, §1º, CTN). </a:t>
                      </a:r>
                      <a:endParaRPr lang="pt-BR" sz="2000" b="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72987" marR="72987" marT="0" marB="0" anchor="ctr">
                    <a:solidFill>
                      <a:srgbClr val="0018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84455142"/>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modelo_ppt</Template>
  <TotalTime>2104</TotalTime>
  <Words>2093</Words>
  <Application>Microsoft Office PowerPoint</Application>
  <PresentationFormat>Apresentação na tela (4:3)</PresentationFormat>
  <Paragraphs>133</Paragraphs>
  <Slides>16</Slides>
  <Notes>15</Notes>
  <HiddenSlides>0</HiddenSlides>
  <MMClips>0</MMClips>
  <ScaleCrop>false</ScaleCrop>
  <HeadingPairs>
    <vt:vector size="6" baseType="variant">
      <vt:variant>
        <vt:lpstr>Fontes usadas</vt:lpstr>
      </vt:variant>
      <vt:variant>
        <vt:i4>3</vt:i4>
      </vt:variant>
      <vt:variant>
        <vt:lpstr>Tema</vt:lpstr>
      </vt:variant>
      <vt:variant>
        <vt:i4>3</vt:i4>
      </vt:variant>
      <vt:variant>
        <vt:lpstr>Títulos de slides</vt:lpstr>
      </vt:variant>
      <vt:variant>
        <vt:i4>16</vt:i4>
      </vt:variant>
    </vt:vector>
  </HeadingPairs>
  <TitlesOfParts>
    <vt:vector size="22" baseType="lpstr">
      <vt:lpstr>Arial</vt:lpstr>
      <vt:lpstr>Calibri</vt:lpstr>
      <vt:lpstr>Corbel</vt:lpstr>
      <vt:lpstr>Tema do Office</vt:lpstr>
      <vt:lpstr>2_Tema do Office</vt:lpstr>
      <vt:lpstr>3_Tema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Renata Venturini</dc:creator>
  <cp:lastModifiedBy>Lucas Antunes Tambara</cp:lastModifiedBy>
  <cp:revision>175</cp:revision>
  <dcterms:created xsi:type="dcterms:W3CDTF">2014-08-28T16:35:46Z</dcterms:created>
  <dcterms:modified xsi:type="dcterms:W3CDTF">2022-04-29T07:35:55Z</dcterms:modified>
</cp:coreProperties>
</file>