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84" r:id="rId1"/>
    <p:sldMasterId id="2147483708" r:id="rId2"/>
    <p:sldMasterId id="2147483756" r:id="rId3"/>
  </p:sldMasterIdLst>
  <p:notesMasterIdLst>
    <p:notesMasterId r:id="rId16"/>
  </p:notesMasterIdLst>
  <p:sldIdLst>
    <p:sldId id="300" r:id="rId4"/>
    <p:sldId id="323" r:id="rId5"/>
    <p:sldId id="324" r:id="rId6"/>
    <p:sldId id="325" r:id="rId7"/>
    <p:sldId id="326" r:id="rId8"/>
    <p:sldId id="328" r:id="rId9"/>
    <p:sldId id="327" r:id="rId10"/>
    <p:sldId id="332" r:id="rId11"/>
    <p:sldId id="330" r:id="rId12"/>
    <p:sldId id="331" r:id="rId13"/>
    <p:sldId id="329" r:id="rId14"/>
    <p:sldId id="267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ata" initials="R" lastIdx="1" clrIdx="0">
    <p:extLst>
      <p:ext uri="{19B8F6BF-5375-455C-9EA6-DF929625EA0E}">
        <p15:presenceInfo xmlns:p15="http://schemas.microsoft.com/office/powerpoint/2012/main" userId="Rena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800"/>
    <a:srgbClr val="103822"/>
    <a:srgbClr val="0F331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68" autoAdjust="0"/>
    <p:restoredTop sz="92819" autoAdjust="0"/>
  </p:normalViewPr>
  <p:slideViewPr>
    <p:cSldViewPr>
      <p:cViewPr varScale="1">
        <p:scale>
          <a:sx n="99" d="100"/>
          <a:sy n="99" d="100"/>
        </p:scale>
        <p:origin x="159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D4A3D-AAB3-4896-9C9E-D4ACCF945EF6}" type="datetimeFigureOut">
              <a:rPr lang="pt-BR" smtClean="0"/>
              <a:t>30/04/2022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95525-C9DC-406C-A553-160CECEF96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051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pt-BR" baseline="0" dirty="0"/>
            </a:br>
            <a:endParaRPr lang="pt-BR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95525-C9DC-406C-A553-160CECEF962A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9186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95525-C9DC-406C-A553-160CECEF962A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891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95525-C9DC-406C-A553-160CECEF962A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1278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95525-C9DC-406C-A553-160CECEF962A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3967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95525-C9DC-406C-A553-160CECEF962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1488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95525-C9DC-406C-A553-160CECEF962A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6841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95525-C9DC-406C-A553-160CECEF962A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223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95525-C9DC-406C-A553-160CECEF962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3552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95525-C9DC-406C-A553-160CECEF962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7771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95525-C9DC-406C-A553-160CECEF962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8205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95525-C9DC-406C-A553-160CECEF962A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1485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4E1E-1B92-4307-B30B-B77D2A3E2C66}" type="datetimeFigureOut">
              <a:rPr lang="pt-BR" smtClean="0"/>
              <a:t>30/04/2022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3774-9658-4D06-A54F-5EE4556FA7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5865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4E1E-1B92-4307-B30B-B77D2A3E2C66}" type="datetimeFigureOut">
              <a:rPr lang="pt-BR" smtClean="0"/>
              <a:t>30/04/2022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3774-9658-4D06-A54F-5EE4556FA7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0989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4E1E-1B92-4307-B30B-B77D2A3E2C66}" type="datetimeFigureOut">
              <a:rPr lang="pt-BR" smtClean="0"/>
              <a:t>30/04/2022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3774-9658-4D06-A54F-5EE4556FA7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4840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4E1E-1B92-4307-B30B-B77D2A3E2C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30/04/2022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3774-9658-4D06-A54F-5EE4556FA7C7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775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4E1E-1B92-4307-B30B-B77D2A3E2C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30/04/2022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3774-9658-4D06-A54F-5EE4556FA7C7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715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4E1E-1B92-4307-B30B-B77D2A3E2C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30/04/2022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3774-9658-4D06-A54F-5EE4556FA7C7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096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4E1E-1B92-4307-B30B-B77D2A3E2C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30/04/2022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3774-9658-4D06-A54F-5EE4556FA7C7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5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4E1E-1B92-4307-B30B-B77D2A3E2C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30/04/2022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3774-9658-4D06-A54F-5EE4556FA7C7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378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4E1E-1B92-4307-B30B-B77D2A3E2C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30/04/2022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3774-9658-4D06-A54F-5EE4556FA7C7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462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4E1E-1B92-4307-B30B-B77D2A3E2C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30/04/2022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3774-9658-4D06-A54F-5EE4556FA7C7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7132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4E1E-1B92-4307-B30B-B77D2A3E2C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30/04/2022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3774-9658-4D06-A54F-5EE4556FA7C7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069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4E1E-1B92-4307-B30B-B77D2A3E2C66}" type="datetimeFigureOut">
              <a:rPr lang="pt-BR" smtClean="0"/>
              <a:t>30/04/2022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3774-9658-4D06-A54F-5EE4556FA7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29457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4E1E-1B92-4307-B30B-B77D2A3E2C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30/04/2022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3774-9658-4D06-A54F-5EE4556FA7C7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5728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4E1E-1B92-4307-B30B-B77D2A3E2C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30/04/2022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3774-9658-4D06-A54F-5EE4556FA7C7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4794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4E1E-1B92-4307-B30B-B77D2A3E2C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30/04/2022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3774-9658-4D06-A54F-5EE4556FA7C7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209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4E1E-1B92-4307-B30B-B77D2A3E2C6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30/04/2022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3774-9658-4D06-A54F-5EE4556FA7C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7613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4E1E-1B92-4307-B30B-B77D2A3E2C6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30/04/2022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3774-9658-4D06-A54F-5EE4556FA7C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0249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4E1E-1B92-4307-B30B-B77D2A3E2C6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30/04/2022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3774-9658-4D06-A54F-5EE4556FA7C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6914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4E1E-1B92-4307-B30B-B77D2A3E2C6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30/04/2022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3774-9658-4D06-A54F-5EE4556FA7C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9985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4E1E-1B92-4307-B30B-B77D2A3E2C6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30/04/2022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3774-9658-4D06-A54F-5EE4556FA7C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6030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4E1E-1B92-4307-B30B-B77D2A3E2C6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30/04/2022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3774-9658-4D06-A54F-5EE4556FA7C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4616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4E1E-1B92-4307-B30B-B77D2A3E2C6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30/04/2022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3774-9658-4D06-A54F-5EE4556FA7C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209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4E1E-1B92-4307-B30B-B77D2A3E2C66}" type="datetimeFigureOut">
              <a:rPr lang="pt-BR" smtClean="0"/>
              <a:t>30/04/2022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3774-9658-4D06-A54F-5EE4556FA7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17414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4E1E-1B92-4307-B30B-B77D2A3E2C6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30/04/2022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3774-9658-4D06-A54F-5EE4556FA7C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6019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4E1E-1B92-4307-B30B-B77D2A3E2C6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30/04/2022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3774-9658-4D06-A54F-5EE4556FA7C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5055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4E1E-1B92-4307-B30B-B77D2A3E2C6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30/04/2022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3774-9658-4D06-A54F-5EE4556FA7C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3822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4E1E-1B92-4307-B30B-B77D2A3E2C6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30/04/2022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3774-9658-4D06-A54F-5EE4556FA7C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657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4E1E-1B92-4307-B30B-B77D2A3E2C66}" type="datetimeFigureOut">
              <a:rPr lang="pt-BR" smtClean="0"/>
              <a:t>30/04/2022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3774-9658-4D06-A54F-5EE4556FA7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3359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4E1E-1B92-4307-B30B-B77D2A3E2C66}" type="datetimeFigureOut">
              <a:rPr lang="pt-BR" smtClean="0"/>
              <a:t>30/04/2022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3774-9658-4D06-A54F-5EE4556FA7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9429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4E1E-1B92-4307-B30B-B77D2A3E2C66}" type="datetimeFigureOut">
              <a:rPr lang="pt-BR" smtClean="0"/>
              <a:t>30/04/2022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3774-9658-4D06-A54F-5EE4556FA7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1660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4E1E-1B92-4307-B30B-B77D2A3E2C66}" type="datetimeFigureOut">
              <a:rPr lang="pt-BR" smtClean="0"/>
              <a:t>30/04/2022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3774-9658-4D06-A54F-5EE4556FA7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1382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4E1E-1B92-4307-B30B-B77D2A3E2C66}" type="datetimeFigureOut">
              <a:rPr lang="pt-BR" smtClean="0"/>
              <a:t>30/04/2022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3774-9658-4D06-A54F-5EE4556FA7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6639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4E1E-1B92-4307-B30B-B77D2A3E2C66}" type="datetimeFigureOut">
              <a:rPr lang="pt-BR" smtClean="0"/>
              <a:t>30/04/2022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3774-9658-4D06-A54F-5EE4556FA7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391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A4E1E-1B92-4307-B30B-B77D2A3E2C66}" type="datetimeFigureOut">
              <a:rPr lang="pt-BR" smtClean="0"/>
              <a:t>30/04/2022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C3774-9658-4D06-A54F-5EE4556FA7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725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A4E1E-1B92-4307-B30B-B77D2A3E2C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30/04/2022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C3774-9658-4D06-A54F-5EE4556FA7C7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58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A4E1E-1B92-4307-B30B-B77D2A3E2C6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30/04/2022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C3774-9658-4D06-A54F-5EE4556FA7C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995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9759" y="0"/>
            <a:ext cx="7380312" cy="6885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1028" name="Picture 4" descr="F:\u\Aline Dalmolin\Marca\marca_wagner_colorida_fundo_branc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724" y="0"/>
            <a:ext cx="2591345" cy="190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937953" y="5661248"/>
            <a:ext cx="5424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prstClr val="black"/>
                </a:solidFill>
                <a:latin typeface="Corbel" pitchFamily="34" charset="0"/>
                <a:cs typeface="Calibri" pitchFamily="34" charset="0"/>
              </a:rPr>
              <a:t>Encontro Jurídico do SINASEFE NACIONAL</a:t>
            </a:r>
          </a:p>
          <a:p>
            <a:pPr algn="ctr"/>
            <a:r>
              <a:rPr lang="pt-BR" dirty="0">
                <a:solidFill>
                  <a:prstClr val="black"/>
                </a:solidFill>
                <a:latin typeface="Corbel" pitchFamily="34" charset="0"/>
                <a:cs typeface="Calibri" pitchFamily="34" charset="0"/>
              </a:rPr>
              <a:t>Abril de 2022</a:t>
            </a:r>
          </a:p>
          <a:p>
            <a:pPr algn="ctr"/>
            <a:endParaRPr lang="pt-BR" dirty="0">
              <a:solidFill>
                <a:prstClr val="black"/>
              </a:solidFill>
              <a:latin typeface="Corbel" pitchFamily="34" charset="0"/>
              <a:cs typeface="Calibri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83568" y="1988840"/>
            <a:ext cx="604867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400" b="1" dirty="0">
                <a:solidFill>
                  <a:prstClr val="black"/>
                </a:solidFill>
                <a:latin typeface="Corbel" pitchFamily="34" charset="0"/>
              </a:rPr>
              <a:t>Mesa 10</a:t>
            </a:r>
          </a:p>
          <a:p>
            <a:pPr algn="ctr"/>
            <a:r>
              <a:rPr lang="pt-BR" sz="3400" b="1" dirty="0">
                <a:latin typeface="Corbel" panose="020B0503020204020204" pitchFamily="34" charset="0"/>
              </a:rPr>
              <a:t>PEC 32 - Reforma Administrativa: implicações para os atuais servidores e consequências para o serviço público </a:t>
            </a:r>
            <a:endParaRPr lang="pt-BR" sz="3400" b="1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654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420634"/>
            <a:ext cx="78123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</a:rPr>
              <a:t>Reforma Administrativa – Slide 09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7932" y="908720"/>
            <a:ext cx="7812360" cy="0"/>
          </a:xfrm>
          <a:prstGeom prst="line">
            <a:avLst/>
          </a:prstGeom>
          <a:ln w="73025">
            <a:solidFill>
              <a:srgbClr val="0F33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F:\u\Aline Dalmolin\Selo\w_colorido_fundo_branc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379" y="8607"/>
            <a:ext cx="1615621" cy="118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95536" y="1196752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400" b="1" dirty="0">
              <a:cs typeface="Arial" panose="020B0604020202020204" pitchFamily="34" charset="0"/>
            </a:endParaRPr>
          </a:p>
          <a:p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017185"/>
              </p:ext>
            </p:extLst>
          </p:nvPr>
        </p:nvGraphicFramePr>
        <p:xfrm>
          <a:off x="208514" y="1151667"/>
          <a:ext cx="8755974" cy="55176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55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17691">
                <a:tc>
                  <a:txBody>
                    <a:bodyPr/>
                    <a:lstStyle/>
                    <a:p>
                      <a:pPr marL="342900" indent="-342900" algn="ctr"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pt-BR" sz="20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Perda de cargo extinto por lei específica em razão do </a:t>
                      </a:r>
                      <a:r>
                        <a:rPr lang="pt-BR" sz="2000" b="0" i="0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reconhecimento de que se tornou desnecessário ou obsoleto</a:t>
                      </a:r>
                      <a:r>
                        <a:rPr lang="pt-BR" sz="20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(§§ 1 e 3º a 3º-B do art. 41).</a:t>
                      </a:r>
                    </a:p>
                    <a:p>
                      <a:pPr marL="342900" indent="-342900" algn="ctr">
                        <a:spcAft>
                          <a:spcPts val="600"/>
                        </a:spcAft>
                        <a:buFontTx/>
                        <a:buChar char="-"/>
                      </a:pPr>
                      <a:endParaRPr lang="pt-BR" sz="15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pt-BR" sz="20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Observação: cargos ocupados por servidores estáveis admitidos até a publicação da emenda (?) somente poderão ser extintos após a vacância; sendo-lhes destinadas atribuições compatíveis com as anteriormente desenvolvidas em ato administrativo específico (art. 12 da PEC)</a:t>
                      </a:r>
                    </a:p>
                    <a:p>
                      <a:pPr marL="342900" indent="-342900" algn="ctr">
                        <a:spcAft>
                          <a:spcPts val="600"/>
                        </a:spcAft>
                        <a:buFontTx/>
                        <a:buChar char="-"/>
                      </a:pPr>
                      <a:endParaRPr lang="pt-BR" sz="15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ctr"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pt-BR" sz="20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Possibilidade de redução transitória de jornada de trabalho em até 25% com correspondente </a:t>
                      </a:r>
                      <a:r>
                        <a:rPr lang="pt-BR" sz="2000" b="0" i="0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redução da remuneração </a:t>
                      </a:r>
                      <a:r>
                        <a:rPr lang="pt-BR" sz="20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(inciso I-A do § 3º do art. 169)</a:t>
                      </a:r>
                      <a:endParaRPr lang="pt-BR" sz="10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987" marR="72987" marT="0" marB="0" anchor="ctr">
                    <a:solidFill>
                      <a:srgbClr val="0018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059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420634"/>
            <a:ext cx="78123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</a:rPr>
              <a:t>Reforma Administrativa – Slide 10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7932" y="908720"/>
            <a:ext cx="7812360" cy="0"/>
          </a:xfrm>
          <a:prstGeom prst="line">
            <a:avLst/>
          </a:prstGeom>
          <a:ln w="73025">
            <a:solidFill>
              <a:srgbClr val="0F33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F:\u\Aline Dalmolin\Selo\w_colorido_fundo_branc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379" y="8607"/>
            <a:ext cx="1615621" cy="118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95536" y="1196752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400" b="1" dirty="0">
              <a:cs typeface="Arial" panose="020B0604020202020204" pitchFamily="34" charset="0"/>
            </a:endParaRPr>
          </a:p>
          <a:p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888998"/>
              </p:ext>
            </p:extLst>
          </p:nvPr>
        </p:nvGraphicFramePr>
        <p:xfrm>
          <a:off x="208514" y="1151667"/>
          <a:ext cx="8755974" cy="55176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55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17691">
                <a:tc>
                  <a:txBody>
                    <a:bodyPr/>
                    <a:lstStyle/>
                    <a:p>
                      <a:pPr marL="342900" indent="-342900" algn="ctr"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pt-BR" sz="2000" b="0" i="0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Contratação por tempo determinado </a:t>
                      </a:r>
                      <a:r>
                        <a:rPr lang="pt-BR" sz="20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 regime de direito administrativo para atender </a:t>
                      </a:r>
                      <a:r>
                        <a:rPr lang="pt-BR" sz="2000" b="0" i="0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necessidade temporária ou transitória</a:t>
                      </a:r>
                      <a:r>
                        <a:rPr lang="pt-BR" sz="20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mediante processo seletivo simplificado, para período que </a:t>
                      </a:r>
                      <a:r>
                        <a:rPr lang="pt-BR" sz="20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“não poderá exceder </a:t>
                      </a:r>
                      <a:r>
                        <a:rPr lang="pt-BR" sz="2000" b="0" i="1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dez anos</a:t>
                      </a:r>
                      <a:r>
                        <a:rPr lang="pt-BR" sz="20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r>
                        <a:rPr lang="pt-BR" sz="20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(art. 4º)</a:t>
                      </a:r>
                    </a:p>
                    <a:p>
                      <a:pPr marL="342900" indent="-342900" algn="ctr">
                        <a:spcAft>
                          <a:spcPts val="600"/>
                        </a:spcAft>
                        <a:buFontTx/>
                        <a:buChar char="-"/>
                      </a:pPr>
                      <a:endParaRPr lang="pt-BR" sz="15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ctr"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pt-BR" sz="20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Possibilidade de contratação por tempo determinado em regime de direito administrativo para atender </a:t>
                      </a:r>
                      <a:r>
                        <a:rPr lang="pt-BR" sz="2000" b="0" i="0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necessidade decorrente de paralisação de atividades essenciais sem processo seletivo e para o prazo máximo de 2 anos</a:t>
                      </a:r>
                      <a:r>
                        <a:rPr lang="pt-BR" sz="20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2987" marR="72987" marT="0" marB="0" anchor="ctr">
                    <a:solidFill>
                      <a:srgbClr val="0018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484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u\Aline Dalmolin\Marca\marca_wagner_colorida_fundo_ver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2566"/>
            <a:ext cx="8424936" cy="619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10"/>
          <p:cNvSpPr txBox="1">
            <a:spLocks noChangeArrowheads="1"/>
          </p:cNvSpPr>
          <p:nvPr/>
        </p:nvSpPr>
        <p:spPr bwMode="auto">
          <a:xfrm>
            <a:off x="3275434" y="4509120"/>
            <a:ext cx="29527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pt-BR" dirty="0">
              <a:solidFill>
                <a:srgbClr val="FFFFFF"/>
              </a:solidFill>
              <a:latin typeface="Calibri" pitchFamily="34" charset="0"/>
            </a:endParaRPr>
          </a:p>
          <a:p>
            <a:pPr algn="ctr" eaLnBrk="1" hangingPunct="1"/>
            <a:endParaRPr lang="pt-BR" dirty="0">
              <a:solidFill>
                <a:srgbClr val="FFFFFF"/>
              </a:solidFill>
              <a:latin typeface="Calibri" pitchFamily="34" charset="0"/>
            </a:endParaRPr>
          </a:p>
          <a:p>
            <a:pPr algn="ctr" eaLnBrk="1" hangingPunct="1"/>
            <a:r>
              <a:rPr lang="pt-BR" dirty="0">
                <a:solidFill>
                  <a:srgbClr val="FFFFFF"/>
                </a:solidFill>
                <a:latin typeface="Calibri" pitchFamily="34" charset="0"/>
              </a:rPr>
              <a:t>www.wagner.adv.br</a:t>
            </a:r>
          </a:p>
          <a:p>
            <a:pPr algn="ctr" eaLnBrk="1" hangingPunct="1"/>
            <a:r>
              <a:rPr lang="pt-BR" dirty="0">
                <a:solidFill>
                  <a:schemeClr val="bg1"/>
                </a:solidFill>
                <a:latin typeface="Calibri" pitchFamily="34" charset="0"/>
              </a:rPr>
              <a:t>wagner@wagner.adv.br</a:t>
            </a:r>
          </a:p>
        </p:txBody>
      </p:sp>
    </p:spTree>
    <p:extLst>
      <p:ext uri="{BB962C8B-B14F-4D97-AF65-F5344CB8AC3E}">
        <p14:creationId xmlns:p14="http://schemas.microsoft.com/office/powerpoint/2010/main" val="504983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420634"/>
            <a:ext cx="78123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</a:rPr>
              <a:t>Reforma Administrativa – Slide 01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7932" y="908720"/>
            <a:ext cx="7812360" cy="0"/>
          </a:xfrm>
          <a:prstGeom prst="line">
            <a:avLst/>
          </a:prstGeom>
          <a:ln w="73025">
            <a:solidFill>
              <a:srgbClr val="0F33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F:\u\Aline Dalmolin\Selo\w_colorido_fundo_branc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379" y="8607"/>
            <a:ext cx="1615621" cy="118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95536" y="1196752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400" b="1" dirty="0">
              <a:cs typeface="Arial" panose="020B0604020202020204" pitchFamily="34" charset="0"/>
            </a:endParaRPr>
          </a:p>
          <a:p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252343"/>
              </p:ext>
            </p:extLst>
          </p:nvPr>
        </p:nvGraphicFramePr>
        <p:xfrm>
          <a:off x="208514" y="1151667"/>
          <a:ext cx="8755974" cy="55176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55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17691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2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REFORMA ADMINISTRATIVA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endParaRPr lang="pt-BR" sz="1000" b="1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200" b="1" i="0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Primeira fase: </a:t>
                      </a:r>
                      <a:r>
                        <a:rPr lang="pt-BR" sz="22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Proposta de Emenda à Constituição n. 32/2020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endParaRPr lang="pt-BR" sz="5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200" b="1" i="0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Segunda fase: </a:t>
                      </a:r>
                      <a:r>
                        <a:rPr lang="pt-BR" sz="22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Conjunto de projeto de leis complementares e ordinárias voltado à gestão de pessoas e à parte operacional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2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(Gestão de Desempenho; Consolidação de Cargos, Funções e Gratificações; Diretrizes de Carreiras; Modernização das formas de trabalho; Arranjos Institucionais; e Ajustes no Estatuto do Servidor)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endParaRPr lang="pt-BR" sz="5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200" b="1" i="0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Terceira fase: </a:t>
                      </a:r>
                      <a:r>
                        <a:rPr lang="pt-BR" sz="22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Lei Complementar destinada a estabelecer um novo marco regulatório das carreiras</a:t>
                      </a:r>
                    </a:p>
                  </a:txBody>
                  <a:tcPr marL="72987" marR="72987" marT="0" marB="0" anchor="ctr">
                    <a:solidFill>
                      <a:srgbClr val="0018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706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420634"/>
            <a:ext cx="78123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</a:rPr>
              <a:t>Reforma Administrativa – Slide 02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7932" y="908720"/>
            <a:ext cx="7812360" cy="0"/>
          </a:xfrm>
          <a:prstGeom prst="line">
            <a:avLst/>
          </a:prstGeom>
          <a:ln w="73025">
            <a:solidFill>
              <a:srgbClr val="0F33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F:\u\Aline Dalmolin\Selo\w_colorido_fundo_branc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379" y="8607"/>
            <a:ext cx="1615621" cy="118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95536" y="1196752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400" b="1" dirty="0">
              <a:cs typeface="Arial" panose="020B0604020202020204" pitchFamily="34" charset="0"/>
            </a:endParaRPr>
          </a:p>
          <a:p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053518"/>
              </p:ext>
            </p:extLst>
          </p:nvPr>
        </p:nvGraphicFramePr>
        <p:xfrm>
          <a:off x="208514" y="1151667"/>
          <a:ext cx="8755974" cy="55176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55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17691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2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PROPOSTA DE EMENDA À CONSTITUIÇÃO N. 32/2020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endParaRPr lang="pt-BR" sz="10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pt-BR" sz="20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I) Proposta pelo Poder Executivo, Presidente da República</a:t>
                      </a:r>
                    </a:p>
                    <a:p>
                      <a:pPr marL="0" indent="0" algn="ctr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pt-BR" sz="20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II) Comissão de Constituição e Justiça e de Cidadania da Câmara dos Deputados</a:t>
                      </a:r>
                    </a:p>
                    <a:p>
                      <a:pPr marL="0" indent="0" algn="ctr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pt-BR" sz="20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(aprovada com alterações em 25/05/2021)</a:t>
                      </a:r>
                    </a:p>
                    <a:p>
                      <a:pPr marL="0" indent="0" algn="ctr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pt-BR" sz="2000" b="0" i="0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III) Comissão Especial da Câmara dos Deputados</a:t>
                      </a:r>
                    </a:p>
                    <a:p>
                      <a:pPr marL="0" indent="0" algn="ctr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pt-BR" sz="2000" b="0" i="0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(aprovada com alterações em 23/09/2021)</a:t>
                      </a:r>
                    </a:p>
                    <a:p>
                      <a:pPr marL="0" indent="0" algn="ctr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pt-BR" sz="20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IV) Plenário Virtual da Câmara dos Deputados</a:t>
                      </a:r>
                    </a:p>
                    <a:p>
                      <a:pPr marL="0" indent="0" algn="ctr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pt-BR" sz="20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Início da tramitação; “</a:t>
                      </a:r>
                      <a:r>
                        <a:rPr lang="pt-BR" sz="20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supensa</a:t>
                      </a:r>
                      <a:r>
                        <a:rPr lang="pt-BR" sz="20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 por ausência de movimentação.</a:t>
                      </a:r>
                    </a:p>
                    <a:p>
                      <a:pPr marL="0" indent="0" algn="ctr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pt-BR" sz="20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Aprovação mediante 3/5 dos parlamentares – 308 Deputados</a:t>
                      </a:r>
                    </a:p>
                    <a:p>
                      <a:pPr marL="0" indent="0" algn="ctr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pt-BR" sz="20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V) Se aprovada, encaminhada para o Senado Federal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Aprovação mediante 3/5 dos parlamentares – 59 Senadores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VI) Promulgação pelas Mesas do Congresso (sanção presidencial simultânea)</a:t>
                      </a:r>
                    </a:p>
                  </a:txBody>
                  <a:tcPr marL="72987" marR="72987" marT="0" marB="0" anchor="ctr">
                    <a:solidFill>
                      <a:srgbClr val="0018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398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420634"/>
            <a:ext cx="78123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</a:rPr>
              <a:t>Reforma Administrativa – Slide 03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7932" y="908720"/>
            <a:ext cx="7812360" cy="0"/>
          </a:xfrm>
          <a:prstGeom prst="line">
            <a:avLst/>
          </a:prstGeom>
          <a:ln w="73025">
            <a:solidFill>
              <a:srgbClr val="0F33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F:\u\Aline Dalmolin\Selo\w_colorido_fundo_branc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379" y="8607"/>
            <a:ext cx="1615621" cy="118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95536" y="1196752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400" b="1" dirty="0">
              <a:cs typeface="Arial" panose="020B0604020202020204" pitchFamily="34" charset="0"/>
            </a:endParaRPr>
          </a:p>
          <a:p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235679"/>
              </p:ext>
            </p:extLst>
          </p:nvPr>
        </p:nvGraphicFramePr>
        <p:xfrm>
          <a:off x="208514" y="1151667"/>
          <a:ext cx="8755974" cy="55176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55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17691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0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TEXTO APROVADO PELA CESP – ENCAMINHADO PARA O PLENÁRIO VIRTUAL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0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PROPOSIÇÕES RELEVANTES </a:t>
                      </a:r>
                      <a:r>
                        <a:rPr lang="pt-BR" sz="2000" b="1" i="0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SUPRIMIDAS</a:t>
                      </a:r>
                      <a:r>
                        <a:rPr lang="pt-BR" sz="20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ATÉ O MOMENTO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endParaRPr lang="pt-BR" sz="1000" b="1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ctr"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pt-BR" sz="2000" b="0" i="0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Extinção do Regime Jurídico Único </a:t>
                      </a:r>
                      <a:r>
                        <a:rPr lang="pt-BR" sz="20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 criação de um Regime Jurídico de Pessoal composto por três espécies de cargos (típicos de estado, por prazo indeterminado e de liderança e assessoramento) e duas espécies de vínculos (de experiência e por prazo determinado)</a:t>
                      </a:r>
                    </a:p>
                    <a:p>
                      <a:pPr marL="342900" indent="-342900" algn="ctr">
                        <a:spcAft>
                          <a:spcPts val="600"/>
                        </a:spcAft>
                        <a:buFontTx/>
                        <a:buChar char="-"/>
                      </a:pPr>
                      <a:endParaRPr lang="pt-BR" sz="10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ctr"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pt-BR" sz="20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Alteração dos princípios de observância obrigatória pela Administração Pública (imparcialidade, transparência, inovação, responsabilidade , unidade, coordenação, boa governança pública e</a:t>
                      </a:r>
                      <a:r>
                        <a:rPr lang="pt-BR" sz="20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000" b="1" i="0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subsidiariedade</a:t>
                      </a:r>
                      <a:r>
                        <a:rPr lang="pt-BR" sz="20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342900" indent="-342900" algn="ctr">
                        <a:spcAft>
                          <a:spcPts val="600"/>
                        </a:spcAft>
                        <a:buFontTx/>
                        <a:buChar char="-"/>
                      </a:pPr>
                      <a:endParaRPr lang="pt-BR" sz="10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ctr"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pt-BR" sz="2000" b="0" i="0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Transferência de atribuições </a:t>
                      </a:r>
                      <a:r>
                        <a:rPr lang="pt-BR" sz="20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Congresso Nacional para o Presidente da República (extinção, transformação e fusão de entidades da administração pública autárquica e fundacional, extinção de cargos vagos ou ocupados, alteração de cargos públicos efetivos e suas atribuições)</a:t>
                      </a:r>
                    </a:p>
                  </a:txBody>
                  <a:tcPr marL="72987" marR="72987" marT="0" marB="0" anchor="ctr">
                    <a:solidFill>
                      <a:srgbClr val="0018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754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420634"/>
            <a:ext cx="78123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</a:rPr>
              <a:t>Reforma Administrativa – Slide 04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7932" y="908720"/>
            <a:ext cx="7812360" cy="0"/>
          </a:xfrm>
          <a:prstGeom prst="line">
            <a:avLst/>
          </a:prstGeom>
          <a:ln w="73025">
            <a:solidFill>
              <a:srgbClr val="0F33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F:\u\Aline Dalmolin\Selo\w_colorido_fundo_branc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379" y="8607"/>
            <a:ext cx="1615621" cy="118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95536" y="1196752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400" b="1" dirty="0">
              <a:cs typeface="Arial" panose="020B0604020202020204" pitchFamily="34" charset="0"/>
            </a:endParaRPr>
          </a:p>
          <a:p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634256"/>
              </p:ext>
            </p:extLst>
          </p:nvPr>
        </p:nvGraphicFramePr>
        <p:xfrm>
          <a:off x="208514" y="1151667"/>
          <a:ext cx="8755974" cy="55176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55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17691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0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IMPLICAÇÕES DIRETAS PARA OS ATUAIS E FUTUROS SERVIDORES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endParaRPr lang="pt-BR" sz="15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ctr"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pt-BR" sz="20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Vedação ao aumento de remuneração ou de parcelas indenizatórias com efeitos retroativos (alínea “c”, inciso XXIII, art. 37, CRFB)</a:t>
                      </a:r>
                    </a:p>
                    <a:p>
                      <a:pPr marL="342900" indent="-342900" algn="ctr">
                        <a:spcAft>
                          <a:spcPts val="600"/>
                        </a:spcAft>
                        <a:buFontTx/>
                        <a:buChar char="-"/>
                      </a:pPr>
                      <a:endParaRPr lang="pt-BR" sz="10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pt-BR" sz="20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Vedação à existência de parcelas indenizatórias sem previsão de requisitos e critérios de cálculo definidos </a:t>
                      </a:r>
                      <a:r>
                        <a:rPr lang="pt-BR" sz="20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 lei</a:t>
                      </a:r>
                      <a:r>
                        <a:rPr lang="pt-BR" sz="20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(alínea “g”, inciso XXIII, art. 37, CRFB)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0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Regra de transição: Haverá extinção de parcelas indenizatórias instituídas em ato infralegal após dois anos da publicação da emenda (art. 7 da PEC).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endParaRPr lang="pt-BR" sz="10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0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Importante! Embora o </a:t>
                      </a:r>
                      <a:r>
                        <a:rPr lang="pt-BR" sz="20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caput </a:t>
                      </a:r>
                      <a:r>
                        <a:rPr lang="pt-BR" sz="20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art. 6º da PEC resguarde os atuais servidores da incidência imediata do inciso XXIII, I) não há como dissociar a aplicação entre novos e antigos servidores; e II) não consiste óbice para a revogação da legislação.</a:t>
                      </a:r>
                    </a:p>
                  </a:txBody>
                  <a:tcPr marL="72987" marR="72987" marT="0" marB="0" anchor="ctr">
                    <a:solidFill>
                      <a:srgbClr val="0018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2082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420634"/>
            <a:ext cx="78123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</a:rPr>
              <a:t>Reforma Administrativa – Slide 05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7932" y="908720"/>
            <a:ext cx="7812360" cy="0"/>
          </a:xfrm>
          <a:prstGeom prst="line">
            <a:avLst/>
          </a:prstGeom>
          <a:ln w="73025">
            <a:solidFill>
              <a:srgbClr val="0F33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F:\u\Aline Dalmolin\Selo\w_colorido_fundo_branc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379" y="8607"/>
            <a:ext cx="1615621" cy="118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95536" y="1196752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400" b="1" dirty="0">
              <a:cs typeface="Arial" panose="020B0604020202020204" pitchFamily="34" charset="0"/>
            </a:endParaRPr>
          </a:p>
          <a:p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801448"/>
              </p:ext>
            </p:extLst>
          </p:nvPr>
        </p:nvGraphicFramePr>
        <p:xfrm>
          <a:off x="208514" y="1151667"/>
          <a:ext cx="8755974" cy="55176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55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17691">
                <a:tc>
                  <a:txBody>
                    <a:bodyPr/>
                    <a:lstStyle/>
                    <a:p>
                      <a:pPr marL="342900" indent="-342900" algn="ctr"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pt-BR" sz="20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fins de teto remuneratório, altera-se a obrigatoriedade de excetuar as parcelas indenizatórias uma vez que se prevê a possibilidade de não serem computadas nos termos da lei (§§ 11 e 11-A do art. 37).</a:t>
                      </a:r>
                    </a:p>
                    <a:p>
                      <a:pPr marL="342900" indent="-342900" algn="ctr">
                        <a:spcAft>
                          <a:spcPts val="600"/>
                        </a:spcAft>
                        <a:buFontTx/>
                        <a:buChar char="-"/>
                      </a:pPr>
                      <a:endParaRPr lang="pt-BR" sz="20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ctr"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pt-BR" sz="20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Afastamentos e licenças superiores a 30 dias não poderão ser consideradas para fins de: I) remuneração de cargo em comissão e função de confiança; II) bônus; III) honorários; IV) parcelas indenizatórias; e V) qualquer parcela que não se revista de caráter permanente (§§ 17 do art. 37).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Eficácia e limites condicionados aos termos de lei (§§ 17 e 18 do art. 37). </a:t>
                      </a:r>
                    </a:p>
                  </a:txBody>
                  <a:tcPr marL="72987" marR="72987" marT="0" marB="0" anchor="ctr">
                    <a:solidFill>
                      <a:srgbClr val="0018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5488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420634"/>
            <a:ext cx="78123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</a:rPr>
              <a:t>Reforma Administrativa – Slide 06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7932" y="908720"/>
            <a:ext cx="7812360" cy="0"/>
          </a:xfrm>
          <a:prstGeom prst="line">
            <a:avLst/>
          </a:prstGeom>
          <a:ln w="73025">
            <a:solidFill>
              <a:srgbClr val="0F33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F:\u\Aline Dalmolin\Selo\w_colorido_fundo_branc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379" y="8607"/>
            <a:ext cx="1615621" cy="118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95536" y="1196752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400" b="1" dirty="0">
              <a:cs typeface="Arial" panose="020B0604020202020204" pitchFamily="34" charset="0"/>
            </a:endParaRPr>
          </a:p>
          <a:p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136733"/>
              </p:ext>
            </p:extLst>
          </p:nvPr>
        </p:nvGraphicFramePr>
        <p:xfrm>
          <a:off x="208514" y="1151667"/>
          <a:ext cx="8755974" cy="55176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55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17691">
                <a:tc>
                  <a:txBody>
                    <a:bodyPr/>
                    <a:lstStyle/>
                    <a:p>
                      <a:pPr marL="342900" indent="-342900" algn="ctr"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pt-BR" sz="2000" b="0" i="0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Subsidiariedade do Estado: art. 37-A, CRFB</a:t>
                      </a:r>
                    </a:p>
                    <a:p>
                      <a:pPr marL="342900" indent="-342900" algn="ctr">
                        <a:spcAft>
                          <a:spcPts val="600"/>
                        </a:spcAft>
                        <a:buFontTx/>
                        <a:buChar char="-"/>
                      </a:pPr>
                      <a:endParaRPr lang="pt-BR" sz="5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pt-BR" sz="20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Possibilidade de que sejam firmados </a:t>
                      </a:r>
                      <a:r>
                        <a:rPr lang="pt-BR" sz="2000" b="0" i="0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instrumentos de cooperação público-privada </a:t>
                      </a:r>
                      <a:r>
                        <a:rPr lang="pt-BR" sz="20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execução de serviços públicos.</a:t>
                      </a:r>
                    </a:p>
                    <a:p>
                      <a:pPr marL="0" indent="0" algn="ctr">
                        <a:spcAft>
                          <a:spcPts val="600"/>
                        </a:spcAft>
                        <a:buFontTx/>
                        <a:buNone/>
                      </a:pPr>
                      <a:endParaRPr lang="pt-BR" sz="5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pt-BR" sz="2000" b="0" i="0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Compartilhamento de estrutura física e recursos humanos </a:t>
                      </a:r>
                      <a:r>
                        <a:rPr lang="pt-BR" sz="20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das entidades particulares com ou sem contrapartida financeira (à exceção das atividades privativas de cargos exclusivos de Estado).</a:t>
                      </a:r>
                    </a:p>
                    <a:p>
                      <a:pPr marL="0" indent="0" algn="ctr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pt-BR" sz="20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Importante: Redução de servidores aumenta o risco de haver determinação de </a:t>
                      </a:r>
                      <a:r>
                        <a:rPr lang="pt-BR" sz="2000" b="0" i="0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contribuição extraordinária ao RPPS</a:t>
                      </a:r>
                      <a:r>
                        <a:rPr lang="pt-BR" sz="20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indent="0" algn="ctr">
                        <a:spcAft>
                          <a:spcPts val="600"/>
                        </a:spcAft>
                        <a:buFontTx/>
                        <a:buNone/>
                      </a:pPr>
                      <a:endParaRPr lang="pt-BR" sz="15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pt-BR" sz="20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Precarização imediata das condições de trabalho!</a:t>
                      </a:r>
                    </a:p>
                    <a:p>
                      <a:pPr marL="0" indent="0" algn="ctr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pt-BR" sz="20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Vulnerabilização do poder de organização e resistência do funcionalismo público!</a:t>
                      </a:r>
                    </a:p>
                  </a:txBody>
                  <a:tcPr marL="72987" marR="72987" marT="0" marB="0" anchor="ctr">
                    <a:solidFill>
                      <a:srgbClr val="0018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4460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420634"/>
            <a:ext cx="78123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</a:rPr>
              <a:t>Reforma Administrativa – Slide 07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7932" y="908720"/>
            <a:ext cx="7812360" cy="0"/>
          </a:xfrm>
          <a:prstGeom prst="line">
            <a:avLst/>
          </a:prstGeom>
          <a:ln w="73025">
            <a:solidFill>
              <a:srgbClr val="0F33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F:\u\Aline Dalmolin\Selo\w_colorido_fundo_branc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379" y="8607"/>
            <a:ext cx="1615621" cy="118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95536" y="1196752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400" b="1" dirty="0">
              <a:cs typeface="Arial" panose="020B0604020202020204" pitchFamily="34" charset="0"/>
            </a:endParaRPr>
          </a:p>
          <a:p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843974"/>
              </p:ext>
            </p:extLst>
          </p:nvPr>
        </p:nvGraphicFramePr>
        <p:xfrm>
          <a:off x="208514" y="1151667"/>
          <a:ext cx="8755974" cy="55176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55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17691">
                <a:tc>
                  <a:txBody>
                    <a:bodyPr/>
                    <a:lstStyle/>
                    <a:p>
                      <a:pPr marL="342900" indent="-342900" algn="ctr"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pt-BR" sz="20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Avaliação de desempenho (arts. 39 e 41, CRFB e </a:t>
                      </a:r>
                      <a:r>
                        <a:rPr lang="pt-BR" sz="2000" b="0" i="0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art. 5º PEC</a:t>
                      </a:r>
                      <a:r>
                        <a:rPr lang="pt-BR" sz="20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342900" indent="-342900" algn="ctr">
                        <a:spcAft>
                          <a:spcPts val="600"/>
                        </a:spcAft>
                        <a:buFontTx/>
                        <a:buChar char="-"/>
                      </a:pPr>
                      <a:endParaRPr lang="pt-BR" sz="10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pt-BR" sz="20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Perda do cargo em razão de resultado insatisfatório em procedimento de avaliação de desempenho assegurada a ampla defesa em processo administrativo </a:t>
                      </a:r>
                      <a:r>
                        <a:rPr lang="pt-BR" sz="2000" b="0" i="0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disciplinado por lei federal </a:t>
                      </a:r>
                      <a:r>
                        <a:rPr lang="pt-BR" sz="20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 inciso III do § 1º do art. 41)</a:t>
                      </a:r>
                    </a:p>
                    <a:p>
                      <a:pPr marL="0" indent="0" algn="ctr">
                        <a:spcAft>
                          <a:spcPts val="600"/>
                        </a:spcAft>
                        <a:buFontTx/>
                        <a:buNone/>
                      </a:pPr>
                      <a:endParaRPr lang="pt-BR" sz="10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pt-BR" sz="20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Até que seja editada a lei federal, aplica-se o art. 5º da PEC:</a:t>
                      </a:r>
                    </a:p>
                    <a:p>
                      <a:pPr marL="0" indent="0" algn="ctr">
                        <a:spcAft>
                          <a:spcPts val="600"/>
                        </a:spcAft>
                        <a:buFontTx/>
                        <a:buNone/>
                      </a:pPr>
                      <a:endParaRPr lang="pt-BR" sz="5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pt-BR" sz="20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PAD pode ser instaurado após 2 ciclos consecutivos de resultado insatisfatório ou 3 intercalados no período de 5 anos (§ 1º). </a:t>
                      </a:r>
                    </a:p>
                    <a:p>
                      <a:pPr marL="0" indent="0" algn="ctr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pt-BR" sz="20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Regras para o PAD (§ 2º).</a:t>
                      </a:r>
                    </a:p>
                    <a:p>
                      <a:pPr marL="0" indent="0" algn="ctr">
                        <a:spcAft>
                          <a:spcPts val="600"/>
                        </a:spcAft>
                        <a:buFontTx/>
                        <a:buNone/>
                      </a:pPr>
                      <a:endParaRPr lang="pt-BR" sz="5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Importante: Os procedimentos de avaliação de desempenho iniciados antes da publicação a Emenda serão regidos pelas normas então vigentes, mas os resultados poderão ser utilizados para fins de perda de cargo se considerada a observância às novas diretrizes implementadas pela emenda (art. 11 da PEC).</a:t>
                      </a:r>
                      <a:endParaRPr lang="pt-BR" sz="10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987" marR="72987" marT="0" marB="0" anchor="ctr">
                    <a:solidFill>
                      <a:srgbClr val="0018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9958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420634"/>
            <a:ext cx="78123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</a:rPr>
              <a:t>Reforma Administrativa – Slide 08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7932" y="908720"/>
            <a:ext cx="7812360" cy="0"/>
          </a:xfrm>
          <a:prstGeom prst="line">
            <a:avLst/>
          </a:prstGeom>
          <a:ln w="73025">
            <a:solidFill>
              <a:srgbClr val="0F33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F:\u\Aline Dalmolin\Selo\w_colorido_fundo_branc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379" y="8607"/>
            <a:ext cx="1615621" cy="118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95536" y="1196752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400" b="1" dirty="0">
              <a:cs typeface="Arial" panose="020B0604020202020204" pitchFamily="34" charset="0"/>
            </a:endParaRPr>
          </a:p>
          <a:p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150021"/>
              </p:ext>
            </p:extLst>
          </p:nvPr>
        </p:nvGraphicFramePr>
        <p:xfrm>
          <a:off x="208514" y="1151667"/>
          <a:ext cx="8755974" cy="55176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55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176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Avaliação de desempenho (arts. 39 e 41, CRFB e </a:t>
                      </a:r>
                      <a:r>
                        <a:rPr lang="pt-BR" sz="2000" b="0" i="0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art. 5º PEC</a:t>
                      </a:r>
                      <a:r>
                        <a:rPr lang="pt-BR" sz="20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indent="0" algn="ctr">
                        <a:spcAft>
                          <a:spcPts val="600"/>
                        </a:spcAft>
                        <a:buFontTx/>
                        <a:buNone/>
                      </a:pPr>
                      <a:endParaRPr lang="pt-BR" sz="10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pt-BR" sz="20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Reavaliação de desempenho por instância revisora está condicionada à solicitação do servidor público (§ 2º do art. 39).</a:t>
                      </a:r>
                    </a:p>
                    <a:p>
                      <a:pPr marL="0" indent="0" algn="ctr">
                        <a:spcAft>
                          <a:spcPts val="600"/>
                        </a:spcAft>
                        <a:buFontTx/>
                        <a:buNone/>
                      </a:pPr>
                      <a:endParaRPr lang="pt-BR" sz="10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pt-BR" sz="20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Possibilidade de perda de cargo em razão de decisão proferida por </a:t>
                      </a:r>
                      <a:r>
                        <a:rPr lang="pt-BR" sz="2000" b="0" i="0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órgão judicial colegiado</a:t>
                      </a:r>
                      <a:r>
                        <a:rPr lang="pt-BR" sz="20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(inciso I, do § 1º do art. 41).</a:t>
                      </a:r>
                    </a:p>
                    <a:p>
                      <a:pPr marL="0" indent="0" algn="ctr">
                        <a:spcAft>
                          <a:spcPts val="600"/>
                        </a:spcAft>
                        <a:buFontTx/>
                        <a:buNone/>
                      </a:pPr>
                      <a:endParaRPr lang="pt-BR" sz="10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pt-BR" sz="20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Servidor em estágio probatório será avaliado semestralmente, sendo permitida a exoneração no caso de resultado insatisfatório em dois ciclos (§ 4º do art. 31).</a:t>
                      </a:r>
                      <a:endParaRPr lang="pt-BR" sz="1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987" marR="72987" marT="0" marB="0" anchor="ctr">
                    <a:solidFill>
                      <a:srgbClr val="0018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97644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modelo_ppt</Template>
  <TotalTime>2204</TotalTime>
  <Words>1172</Words>
  <Application>Microsoft Office PowerPoint</Application>
  <PresentationFormat>Apresentação na tela (4:3)</PresentationFormat>
  <Paragraphs>115</Paragraphs>
  <Slides>12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Corbel</vt:lpstr>
      <vt:lpstr>Tema do Office</vt:lpstr>
      <vt:lpstr>2_Tema do Office</vt:lpstr>
      <vt:lpstr>3_Tema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Renata Venturini</dc:creator>
  <cp:lastModifiedBy>Lucas Antunes Tambara</cp:lastModifiedBy>
  <cp:revision>198</cp:revision>
  <dcterms:created xsi:type="dcterms:W3CDTF">2014-08-28T16:35:46Z</dcterms:created>
  <dcterms:modified xsi:type="dcterms:W3CDTF">2022-04-30T11:32:41Z</dcterms:modified>
</cp:coreProperties>
</file>